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7" r:id="rId5"/>
    <p:sldId id="262" r:id="rId6"/>
    <p:sldId id="266" r:id="rId7"/>
    <p:sldId id="301" r:id="rId8"/>
    <p:sldId id="319" r:id="rId9"/>
    <p:sldId id="302" r:id="rId10"/>
    <p:sldId id="308" r:id="rId11"/>
    <p:sldId id="312" r:id="rId12"/>
    <p:sldId id="315" r:id="rId13"/>
    <p:sldId id="316" r:id="rId14"/>
    <p:sldId id="317" r:id="rId15"/>
    <p:sldId id="264" r:id="rId16"/>
    <p:sldId id="321" r:id="rId17"/>
    <p:sldId id="313" r:id="rId18"/>
    <p:sldId id="314" r:id="rId19"/>
    <p:sldId id="304" r:id="rId20"/>
    <p:sldId id="318" r:id="rId21"/>
    <p:sldId id="273" r:id="rId22"/>
    <p:sldId id="274" r:id="rId23"/>
    <p:sldId id="307" r:id="rId24"/>
    <p:sldId id="276" r:id="rId25"/>
    <p:sldId id="278" r:id="rId26"/>
    <p:sldId id="279" r:id="rId27"/>
    <p:sldId id="320" r:id="rId28"/>
    <p:sldId id="284" r:id="rId29"/>
    <p:sldId id="267" r:id="rId30"/>
    <p:sldId id="282" r:id="rId31"/>
    <p:sldId id="283" r:id="rId32"/>
    <p:sldId id="322" r:id="rId33"/>
    <p:sldId id="285" r:id="rId34"/>
    <p:sldId id="288" r:id="rId35"/>
    <p:sldId id="289" r:id="rId36"/>
    <p:sldId id="310" r:id="rId37"/>
    <p:sldId id="311" r:id="rId38"/>
    <p:sldId id="290" r:id="rId39"/>
    <p:sldId id="291" r:id="rId40"/>
    <p:sldId id="294" r:id="rId41"/>
    <p:sldId id="295" r:id="rId42"/>
    <p:sldId id="296" r:id="rId43"/>
    <p:sldId id="297" r:id="rId44"/>
    <p:sldId id="298" r:id="rId45"/>
    <p:sldId id="299" r:id="rId46"/>
    <p:sldId id="300" r:id="rId47"/>
    <p:sldId id="261"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ZAIB" initials="S" lastIdx="1" clrIdx="0">
    <p:extLst>
      <p:ext uri="{19B8F6BF-5375-455C-9EA6-DF929625EA0E}">
        <p15:presenceInfo xmlns:p15="http://schemas.microsoft.com/office/powerpoint/2012/main" userId="S::18B-050-SE@uitu.edu.pk::7b0134ea-0b33-483b-91b5-81aea4f621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3508" autoAdjust="0"/>
  </p:normalViewPr>
  <p:slideViewPr>
    <p:cSldViewPr snapToGrid="0" snapToObjects="1">
      <p:cViewPr varScale="1">
        <p:scale>
          <a:sx n="96" d="100"/>
          <a:sy n="96"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a:t>
            </a:fld>
            <a:endParaRPr lang="en-US"/>
          </a:p>
        </p:txBody>
      </p:sp>
    </p:spTree>
    <p:extLst>
      <p:ext uri="{BB962C8B-B14F-4D97-AF65-F5344CB8AC3E}">
        <p14:creationId xmlns:p14="http://schemas.microsoft.com/office/powerpoint/2010/main" val="426150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4</a:t>
            </a:fld>
            <a:endParaRPr lang="en-US"/>
          </a:p>
        </p:txBody>
      </p:sp>
    </p:spTree>
    <p:extLst>
      <p:ext uri="{BB962C8B-B14F-4D97-AF65-F5344CB8AC3E}">
        <p14:creationId xmlns:p14="http://schemas.microsoft.com/office/powerpoint/2010/main" val="39109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5</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10</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17</a:t>
            </a:fld>
            <a:endParaRPr lang="en-US"/>
          </a:p>
        </p:txBody>
      </p:sp>
    </p:spTree>
    <p:extLst>
      <p:ext uri="{BB962C8B-B14F-4D97-AF65-F5344CB8AC3E}">
        <p14:creationId xmlns:p14="http://schemas.microsoft.com/office/powerpoint/2010/main" val="23759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2A1FB-590C-43A3-AA0A-F6914FF70ECB}" type="slidenum">
              <a:rPr lang="en-US" smtClean="0"/>
              <a:t>20</a:t>
            </a:fld>
            <a:endParaRPr lang="en-US"/>
          </a:p>
        </p:txBody>
      </p:sp>
    </p:spTree>
    <p:extLst>
      <p:ext uri="{BB962C8B-B14F-4D97-AF65-F5344CB8AC3E}">
        <p14:creationId xmlns:p14="http://schemas.microsoft.com/office/powerpoint/2010/main" val="351041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35</a:t>
            </a:fld>
            <a:endParaRPr lang="en-US"/>
          </a:p>
        </p:txBody>
      </p:sp>
    </p:spTree>
    <p:extLst>
      <p:ext uri="{BB962C8B-B14F-4D97-AF65-F5344CB8AC3E}">
        <p14:creationId xmlns:p14="http://schemas.microsoft.com/office/powerpoint/2010/main" val="115090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37</a:t>
            </a:fld>
            <a:endParaRPr lang="en-US"/>
          </a:p>
        </p:txBody>
      </p:sp>
    </p:spTree>
    <p:extLst>
      <p:ext uri="{BB962C8B-B14F-4D97-AF65-F5344CB8AC3E}">
        <p14:creationId xmlns:p14="http://schemas.microsoft.com/office/powerpoint/2010/main" val="1424054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11/12/2020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11/12/2020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tm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30" name="Rectangle 29">
            <a:extLst>
              <a:ext uri="{FF2B5EF4-FFF2-40B4-BE49-F238E27FC236}">
                <a16:creationId xmlns:a16="http://schemas.microsoft.com/office/drawing/2014/main" id="{13079BD7-BD7F-491C-8221-89D75FDC0A88}"/>
              </a:ext>
            </a:extLst>
          </p:cNvPr>
          <p:cNvSpPr/>
          <p:nvPr/>
        </p:nvSpPr>
        <p:spPr>
          <a:xfrm>
            <a:off x="9706881" y="1677833"/>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3"/>
          <a:srcRect/>
          <a:stretch/>
        </p:blipFill>
        <p:spPr>
          <a:xfrm>
            <a:off x="9824817" y="1677833"/>
            <a:ext cx="2367183" cy="84975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50E5DC8-F747-4A42-B538-63706E396DAE}"/>
              </a:ext>
            </a:extLst>
          </p:cNvPr>
          <p:cNvPicPr>
            <a:picLocks noChangeAspect="1"/>
          </p:cNvPicPr>
          <p:nvPr/>
        </p:nvPicPr>
        <p:blipFill rotWithShape="1">
          <a:blip r:embed="rId4"/>
          <a:srcRect l="18016" t="9705" r="37008" b="9806"/>
          <a:stretch/>
        </p:blipFill>
        <p:spPr>
          <a:xfrm>
            <a:off x="10112543" y="383352"/>
            <a:ext cx="1345903" cy="1294481"/>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719478990"/>
              </p:ext>
            </p:extLst>
          </p:nvPr>
        </p:nvGraphicFramePr>
        <p:xfrm>
          <a:off x="154737" y="2397812"/>
          <a:ext cx="11466992" cy="3304398"/>
        </p:xfrm>
        <a:graphic>
          <a:graphicData uri="http://schemas.openxmlformats.org/drawingml/2006/table">
            <a:tbl>
              <a:tblPr firstRow="1" bandRow="1">
                <a:tableStyleId>{5C22544A-7EE6-4342-B048-85BDC9FD1C3A}</a:tableStyleId>
              </a:tblPr>
              <a:tblGrid>
                <a:gridCol w="1219460">
                  <a:extLst>
                    <a:ext uri="{9D8B030D-6E8A-4147-A177-3AD203B41FA5}">
                      <a16:colId xmlns:a16="http://schemas.microsoft.com/office/drawing/2014/main" val="3486364129"/>
                    </a:ext>
                  </a:extLst>
                </a:gridCol>
                <a:gridCol w="10247532">
                  <a:extLst>
                    <a:ext uri="{9D8B030D-6E8A-4147-A177-3AD203B41FA5}">
                      <a16:colId xmlns:a16="http://schemas.microsoft.com/office/drawing/2014/main" val="1077344348"/>
                    </a:ext>
                  </a:extLst>
                </a:gridCol>
              </a:tblGrid>
              <a:tr h="325023">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54142">
                <a:tc>
                  <a:txBody>
                    <a:bodyPr/>
                    <a:lstStyle/>
                    <a:p>
                      <a:r>
                        <a:rPr lang="en-GB" sz="1200" dirty="0" err="1">
                          <a:latin typeface="Roboto" panose="02000000000000000000"/>
                        </a:rPr>
                        <a:t>HellaCache</a:t>
                      </a:r>
                      <a:endParaRPr lang="en-US" sz="1200" dirty="0">
                        <a:latin typeface="Roboto" panose="02000000000000000000"/>
                      </a:endParaRPr>
                    </a:p>
                  </a:txBody>
                  <a:tcPr/>
                </a:tc>
                <a:tc>
                  <a:txBody>
                    <a:bodyPr/>
                    <a:lstStyle/>
                    <a:p>
                      <a:r>
                        <a:rPr lang="en-GB" sz="1200" b="0" dirty="0" err="1">
                          <a:latin typeface="Roboto" panose="02000000000000000000"/>
                        </a:rPr>
                        <a:t>HellaCache</a:t>
                      </a:r>
                      <a:r>
                        <a:rPr lang="en-GB" sz="1200" b="0" dirty="0">
                          <a:latin typeface="Roboto" panose="02000000000000000000"/>
                        </a:rPr>
                        <a:t> is the acronym of Level 1 Data cache in Rocket-Chip.</a:t>
                      </a:r>
                      <a:r>
                        <a:rPr lang="en-GB" sz="1200" b="0" i="0" kern="1200" dirty="0">
                          <a:solidFill>
                            <a:schemeClr val="dk1"/>
                          </a:solidFill>
                          <a:effectLst/>
                          <a:latin typeface="Roboto" panose="02000000000000000000"/>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200" b="0" dirty="0">
                        <a:latin typeface="Roboto" panose="02000000000000000000"/>
                      </a:endParaRPr>
                    </a:p>
                  </a:txBody>
                  <a:tcPr/>
                </a:tc>
                <a:extLst>
                  <a:ext uri="{0D108BD9-81ED-4DB2-BD59-A6C34878D82A}">
                    <a16:rowId xmlns:a16="http://schemas.microsoft.com/office/drawing/2014/main" val="3169893010"/>
                  </a:ext>
                </a:extLst>
              </a:tr>
              <a:tr h="306599">
                <a:tc>
                  <a:txBody>
                    <a:bodyPr/>
                    <a:lstStyle/>
                    <a:p>
                      <a:r>
                        <a:rPr lang="en-GB" sz="1200" dirty="0" err="1">
                          <a:latin typeface="Roboto" panose="02000000000000000000"/>
                        </a:rPr>
                        <a:t>HellaCache</a:t>
                      </a:r>
                      <a:r>
                        <a:rPr lang="en-GB" sz="1200" dirty="0">
                          <a:latin typeface="Roboto" panose="02000000000000000000"/>
                        </a:rPr>
                        <a:t> Arbiter</a:t>
                      </a:r>
                      <a:endParaRPr lang="en-US" sz="1200" dirty="0">
                        <a:latin typeface="Roboto" panose="02000000000000000000"/>
                      </a:endParaRPr>
                    </a:p>
                  </a:txBody>
                  <a:tcPr/>
                </a:tc>
                <a:tc>
                  <a:txBody>
                    <a:bodyPr/>
                    <a:lstStyle/>
                    <a:p>
                      <a:r>
                        <a:rPr lang="en-GB" sz="1200" dirty="0">
                          <a:latin typeface="Roboto" panose="02000000000000000000"/>
                        </a:rPr>
                        <a:t>This module is for accessing L1 Dcache (</a:t>
                      </a:r>
                      <a:r>
                        <a:rPr lang="en-GB" sz="1200" dirty="0" err="1">
                          <a:latin typeface="Roboto" panose="02000000000000000000"/>
                        </a:rPr>
                        <a:t>HellaCache</a:t>
                      </a:r>
                      <a:r>
                        <a:rPr lang="en-GB" sz="1200" dirty="0">
                          <a:latin typeface="Roboto" panose="02000000000000000000"/>
                        </a:rPr>
                        <a:t>), by means of requests generated from other modules for read and write operations.</a:t>
                      </a:r>
                      <a:endParaRPr lang="en-US" sz="1200" dirty="0">
                        <a:latin typeface="Roboto" panose="02000000000000000000"/>
                      </a:endParaRPr>
                    </a:p>
                  </a:txBody>
                  <a:tcPr/>
                </a:tc>
                <a:extLst>
                  <a:ext uri="{0D108BD9-81ED-4DB2-BD59-A6C34878D82A}">
                    <a16:rowId xmlns:a16="http://schemas.microsoft.com/office/drawing/2014/main" val="3619359248"/>
                  </a:ext>
                </a:extLst>
              </a:tr>
              <a:tr h="454142">
                <a:tc>
                  <a:txBody>
                    <a:bodyPr/>
                    <a:lstStyle/>
                    <a:p>
                      <a:r>
                        <a:rPr lang="en-US" sz="1200" kern="1200" dirty="0">
                          <a:solidFill>
                            <a:schemeClr val="dk1"/>
                          </a:solidFill>
                          <a:effectLst/>
                          <a:latin typeface="Roboto" panose="02000000000000000000"/>
                          <a:ea typeface="+mn-ea"/>
                          <a:cs typeface="+mn-cs"/>
                        </a:rPr>
                        <a:t>PMP</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500238">
                <a:tc>
                  <a:txBody>
                    <a:bodyPr/>
                    <a:lstStyle/>
                    <a:p>
                      <a:r>
                        <a:rPr lang="en-GB" sz="1200" dirty="0">
                          <a:latin typeface="Roboto" panose="02000000000000000000"/>
                        </a:rPr>
                        <a:t>AMO-ALU</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is used to perform the A Extension RISCV operations. To use the Rocket-Core Atomic ALU module, </a:t>
                      </a:r>
                      <a:r>
                        <a:rPr lang="en-GB" sz="1200" b="0" i="1" kern="1200" dirty="0">
                          <a:solidFill>
                            <a:schemeClr val="dk1"/>
                          </a:solidFill>
                          <a:effectLst/>
                          <a:latin typeface="Courier New" panose="02070309020205020404" pitchFamily="49" charset="0"/>
                          <a:ea typeface="+mn-ea"/>
                          <a:cs typeface="Courier New" panose="02070309020205020404" pitchFamily="49" charset="0"/>
                        </a:rPr>
                        <a:t>useAtmoics</a:t>
                      </a:r>
                      <a:r>
                        <a:rPr lang="en-GB" sz="1200" b="0" i="0" kern="1200" dirty="0">
                          <a:solidFill>
                            <a:schemeClr val="dk1"/>
                          </a:solidFill>
                          <a:effectLst/>
                          <a:latin typeface="Roboto" panose="02000000000000000000"/>
                          <a:ea typeface="+mn-ea"/>
                          <a:cs typeface="+mn-cs"/>
                        </a:rPr>
                        <a:t> [Bool],which is in the rocket-Chip config file, should be true.</a:t>
                      </a:r>
                    </a:p>
                  </a:txBody>
                  <a:tcPr/>
                </a:tc>
                <a:extLst>
                  <a:ext uri="{0D108BD9-81ED-4DB2-BD59-A6C34878D82A}">
                    <a16:rowId xmlns:a16="http://schemas.microsoft.com/office/drawing/2014/main" val="3539421274"/>
                  </a:ext>
                </a:extLst>
              </a:tr>
              <a:tr h="325023">
                <a:tc>
                  <a:txBody>
                    <a:bodyPr/>
                    <a:lstStyle/>
                    <a:p>
                      <a:r>
                        <a:rPr lang="en-GB" sz="1200" dirty="0">
                          <a:latin typeface="Roboto" panose="02000000000000000000"/>
                        </a:rPr>
                        <a:t>Dcache</a:t>
                      </a:r>
                      <a:endParaRPr lang="en-US" sz="1200" dirty="0">
                        <a:latin typeface="Roboto" panose="02000000000000000000"/>
                      </a:endParaRPr>
                    </a:p>
                  </a:txBody>
                  <a:tcPr/>
                </a:tc>
                <a:tc>
                  <a:txBody>
                    <a:bodyPr/>
                    <a:lstStyle/>
                    <a:p>
                      <a:r>
                        <a:rPr lang="en-GB" sz="1200" b="0" kern="1200" dirty="0">
                          <a:solidFill>
                            <a:schemeClr val="tx1"/>
                          </a:solidFill>
                          <a:effectLst/>
                          <a:latin typeface="Roboto" panose="02000000000000000000"/>
                          <a:ea typeface="+mn-ea"/>
                          <a:cs typeface="+mn-cs"/>
                        </a:rPr>
                        <a:t>This Module is used to hold the data for temporary period of time.</a:t>
                      </a:r>
                      <a:r>
                        <a:rPr lang="en-US" sz="1200" b="0" kern="1200" dirty="0">
                          <a:solidFill>
                            <a:schemeClr val="tx1"/>
                          </a:solidFill>
                          <a:effectLst/>
                          <a:latin typeface="Roboto" panose="02000000000000000000"/>
                          <a:ea typeface="+mn-ea"/>
                          <a:cs typeface="+mn-cs"/>
                        </a:rPr>
                        <a:t>Size of the Dcache sets, ways and block can be configured from the Config.scala file in subsystem directory of Scala files.</a:t>
                      </a:r>
                      <a:r>
                        <a:rPr lang="en-US" sz="1200" b="0" dirty="0">
                          <a:solidFill>
                            <a:schemeClr val="tx1"/>
                          </a:solidFill>
                          <a:latin typeface="Roboto" panose="02000000000000000000"/>
                        </a:rPr>
                        <a:t> Size of </a:t>
                      </a:r>
                      <a:r>
                        <a:rPr lang="en-US" sz="1200" b="0" dirty="0" err="1">
                          <a:solidFill>
                            <a:schemeClr val="tx1"/>
                          </a:solidFill>
                          <a:latin typeface="Roboto" panose="02000000000000000000"/>
                        </a:rPr>
                        <a:t>DCache</a:t>
                      </a:r>
                      <a:r>
                        <a:rPr lang="en-US" sz="1200" b="0" dirty="0">
                          <a:solidFill>
                            <a:schemeClr val="tx1"/>
                          </a:solidFill>
                          <a:latin typeface="Roboto" panose="02000000000000000000"/>
                        </a:rPr>
                        <a:t> is calculated by</a:t>
                      </a:r>
                      <a:r>
                        <a:rPr lang="en-US" sz="1200" b="0" i="1" dirty="0">
                          <a:solidFill>
                            <a:schemeClr val="tx1"/>
                          </a:solidFill>
                          <a:latin typeface="Roboto" panose="02000000000000000000"/>
                        </a:rPr>
                        <a:t>: </a:t>
                      </a:r>
                      <a:r>
                        <a:rPr lang="en-US" sz="1200" b="0" i="1" dirty="0" err="1">
                          <a:solidFill>
                            <a:schemeClr val="tx1"/>
                          </a:solidFill>
                          <a:latin typeface="Roboto" panose="02000000000000000000"/>
                        </a:rPr>
                        <a:t>nWays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nSets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blockBytes</a:t>
                      </a:r>
                      <a:r>
                        <a:rPr lang="en-US" sz="1200" b="0" dirty="0">
                          <a:solidFill>
                            <a:schemeClr val="tx1"/>
                          </a:solidFill>
                          <a:latin typeface="Roboto" panose="02000000000000000000"/>
                        </a:rPr>
                        <a:t>.</a:t>
                      </a:r>
                      <a:endParaRPr lang="en-US" sz="1200" b="0"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4121254401"/>
                  </a:ext>
                </a:extLst>
              </a:tr>
              <a:tr h="454142">
                <a:tc>
                  <a:txBody>
                    <a:bodyPr/>
                    <a:lstStyle/>
                    <a:p>
                      <a:r>
                        <a:rPr lang="en-GB" sz="1200" dirty="0">
                          <a:latin typeface="Roboto" panose="02000000000000000000"/>
                        </a:rPr>
                        <a:t>Scratchpad</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32953" y="2106437"/>
            <a:ext cx="4417263" cy="266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Memory/ Write-Back Modules Description</a:t>
            </a:r>
            <a:endParaRPr lang="en-US" sz="1800" b="0" dirty="0"/>
          </a:p>
        </p:txBody>
      </p:sp>
      <p:sp>
        <p:nvSpPr>
          <p:cNvPr id="2" name="Rectangle 1">
            <a:extLst>
              <a:ext uri="{FF2B5EF4-FFF2-40B4-BE49-F238E27FC236}">
                <a16:creationId xmlns:a16="http://schemas.microsoft.com/office/drawing/2014/main" id="{963CDFB1-D678-4286-8EA7-707352AB9A7F}"/>
              </a:ext>
            </a:extLst>
          </p:cNvPr>
          <p:cNvSpPr/>
          <p:nvPr/>
        </p:nvSpPr>
        <p:spPr>
          <a:xfrm>
            <a:off x="132953" y="85689"/>
            <a:ext cx="1064463" cy="118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2735967397"/>
              </p:ext>
            </p:extLst>
          </p:nvPr>
        </p:nvGraphicFramePr>
        <p:xfrm>
          <a:off x="132953" y="624205"/>
          <a:ext cx="11466992" cy="1285240"/>
        </p:xfrm>
        <a:graphic>
          <a:graphicData uri="http://schemas.openxmlformats.org/drawingml/2006/table">
            <a:tbl>
              <a:tblPr firstRow="1" bandRow="1">
                <a:tableStyleId>{5C22544A-7EE6-4342-B048-85BDC9FD1C3A}</a:tableStyleId>
              </a:tblPr>
              <a:tblGrid>
                <a:gridCol w="1241444">
                  <a:extLst>
                    <a:ext uri="{9D8B030D-6E8A-4147-A177-3AD203B41FA5}">
                      <a16:colId xmlns:a16="http://schemas.microsoft.com/office/drawing/2014/main" val="3486364129"/>
                    </a:ext>
                  </a:extLst>
                </a:gridCol>
                <a:gridCol w="10225548">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r>
                        <a:rPr lang="en-GB" sz="1200" dirty="0">
                          <a:latin typeface="Roboto" panose="02000000000000000000"/>
                        </a:rPr>
                        <a:t>Multiplier</a:t>
                      </a:r>
                      <a:endParaRPr lang="en-US" sz="1200" dirty="0">
                        <a:latin typeface="Roboto" panose="02000000000000000000"/>
                      </a:endParaRPr>
                    </a:p>
                  </a:txBody>
                  <a:tcPr/>
                </a:tc>
                <a:tc>
                  <a:txBody>
                    <a:bodyPr/>
                    <a:lstStyle/>
                    <a:p>
                      <a:r>
                        <a:rPr lang="en-GB" sz="1200" dirty="0">
                          <a:solidFill>
                            <a:schemeClr val="tx1"/>
                          </a:solidFill>
                          <a:latin typeface="Roboto" panose="02000000000000000000"/>
                        </a:rPr>
                        <a:t>This module is present inside the Rocket-Core execute stage and is used to perform M-Type Instructions. </a:t>
                      </a:r>
                      <a:r>
                        <a:rPr lang="en-US" sz="1200" dirty="0">
                          <a:solidFill>
                            <a:schemeClr val="tx1"/>
                          </a:solidFill>
                          <a:latin typeface="Roboto" panose="02000000000000000000"/>
                        </a:rPr>
                        <a:t>Multiplier operation is parameterizable and depends upon the XLen width (Width of the operands of Multiplier). XLen either [31:0] or [63:0].</a:t>
                      </a:r>
                    </a:p>
                  </a:txBody>
                  <a:tcPr/>
                </a:tc>
                <a:extLst>
                  <a:ext uri="{0D108BD9-81ED-4DB2-BD59-A6C34878D82A}">
                    <a16:rowId xmlns:a16="http://schemas.microsoft.com/office/drawing/2014/main" val="3540076820"/>
                  </a:ext>
                </a:extLst>
              </a:tr>
              <a:tr h="370840">
                <a:tc>
                  <a:txBody>
                    <a:bodyPr/>
                    <a:lstStyle/>
                    <a:p>
                      <a:r>
                        <a:rPr lang="en-GB" sz="1200" dirty="0">
                          <a:latin typeface="Roboto" panose="02000000000000000000"/>
                        </a:rPr>
                        <a:t>ALU</a:t>
                      </a:r>
                      <a:endParaRPr lang="en-US" sz="1200" dirty="0">
                        <a:latin typeface="Roboto" panose="02000000000000000000"/>
                      </a:endParaRPr>
                    </a:p>
                  </a:txBody>
                  <a:tcPr/>
                </a:tc>
                <a:tc>
                  <a:txBody>
                    <a:bodyPr/>
                    <a:lstStyle/>
                    <a:p>
                      <a:r>
                        <a:rPr lang="en-US" sz="1200" dirty="0">
                          <a:solidFill>
                            <a:schemeClr val="tx1"/>
                          </a:solidFill>
                          <a:latin typeface="Roboto" panose="02000000000000000000"/>
                        </a:rPr>
                        <a:t>An arithmetic logic unit (ALU) used to perform arithmetic and logic operations in Rocket-Core. ALU operands is parameterizable depends upon the XLen width either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32953" y="322208"/>
            <a:ext cx="3178398" cy="236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Execute Modules Description</a:t>
            </a:r>
            <a:endParaRPr lang="en-US" sz="1800" b="0" dirty="0"/>
          </a:p>
        </p:txBody>
      </p:sp>
      <p:pic>
        <p:nvPicPr>
          <p:cNvPr id="3" name="Picture 2">
            <a:extLst>
              <a:ext uri="{FF2B5EF4-FFF2-40B4-BE49-F238E27FC236}">
                <a16:creationId xmlns:a16="http://schemas.microsoft.com/office/drawing/2014/main" id="{D270DE7D-983E-46B6-A873-980868756B58}"/>
              </a:ext>
            </a:extLst>
          </p:cNvPr>
          <p:cNvPicPr>
            <a:picLocks noChangeAspect="1"/>
          </p:cNvPicPr>
          <p:nvPr/>
        </p:nvPicPr>
        <p:blipFill>
          <a:blip r:embed="rId3"/>
          <a:srcRect/>
          <a:stretch/>
        </p:blipFill>
        <p:spPr>
          <a:xfrm>
            <a:off x="10594891" y="5726695"/>
            <a:ext cx="1597109" cy="604531"/>
          </a:xfrm>
          <a:prstGeom prst="rect">
            <a:avLst/>
          </a:prstGeom>
        </p:spPr>
      </p:pic>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2207603"/>
            <a:ext cx="7867675" cy="230355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De-constructing Software Architecture Rocket-Chip</a:t>
            </a:r>
          </a:p>
        </p:txBody>
      </p:sp>
    </p:spTree>
    <p:extLst>
      <p:ext uri="{BB962C8B-B14F-4D97-AF65-F5344CB8AC3E}">
        <p14:creationId xmlns:p14="http://schemas.microsoft.com/office/powerpoint/2010/main" val="219575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692951"/>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715969" y="1472717"/>
            <a:ext cx="10515600" cy="3912566"/>
          </a:xfrm>
        </p:spPr>
        <p:txBody>
          <a:bodyPr>
            <a:normAutofit/>
          </a:bodyPr>
          <a:lstStyle/>
          <a:p>
            <a:pPr algn="just"/>
            <a:r>
              <a:rPr lang="en-US" sz="18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1800" baseline="30000" dirty="0"/>
              <a:t>1</a:t>
            </a:r>
            <a:r>
              <a:rPr lang="en-US" sz="1800" dirty="0"/>
              <a:t>. </a:t>
            </a:r>
          </a:p>
          <a:p>
            <a:pPr marL="0" indent="0" algn="just">
              <a:buNone/>
            </a:pPr>
            <a:endParaRPr lang="en-US" sz="1800" dirty="0"/>
          </a:p>
          <a:p>
            <a:pPr algn="l"/>
            <a:r>
              <a:rPr lang="en-GB" sz="1800" b="0" i="0" dirty="0">
                <a:effectLst/>
                <a:latin typeface="Roboto" panose="02000000000000000000"/>
              </a:rPr>
              <a:t>Another problem faced was that Rocket-Chip includes many irrelevant variable names and non elaborated statements, further increasing the confusion, and making it difficult to understand the</a:t>
            </a:r>
            <a:r>
              <a:rPr lang="en-GB" sz="1800" dirty="0">
                <a:latin typeface="Roboto" panose="02000000000000000000"/>
              </a:rPr>
              <a:t> </a:t>
            </a:r>
            <a:r>
              <a:rPr lang="en-GB" sz="1800" b="0" i="0" dirty="0">
                <a:effectLst/>
                <a:latin typeface="Roboto" panose="02000000000000000000"/>
              </a:rPr>
              <a:t>inputs / outputs of the hardware.</a:t>
            </a:r>
          </a:p>
          <a:p>
            <a:pPr algn="just"/>
            <a:endParaRPr lang="en-US" sz="1800" dirty="0"/>
          </a:p>
          <a:p>
            <a:pPr algn="just"/>
            <a:r>
              <a:rPr lang="en-US" sz="18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265749" y="5580148"/>
            <a:ext cx="7993348" cy="584775"/>
          </a:xfrm>
          <a:prstGeom prst="rect">
            <a:avLst/>
          </a:prstGeom>
          <a:noFill/>
        </p:spPr>
        <p:txBody>
          <a:bodyPr wrap="square" rtlCol="0">
            <a:spAutoFit/>
          </a:bodyPr>
          <a:lstStyle/>
          <a:p>
            <a:pPr algn="just"/>
            <a:r>
              <a:rPr lang="en-US" sz="1600" baseline="30000" dirty="0">
                <a:latin typeface="Roboto" panose="02000000000000000000"/>
              </a:rPr>
              <a:t>1</a:t>
            </a:r>
            <a:r>
              <a:rPr lang="en-US" sz="1600" b="0" i="0" dirty="0">
                <a:solidFill>
                  <a:srgbClr val="222222"/>
                </a:solidFill>
                <a:effectLst/>
                <a:latin typeface="Roboto" panose="02000000000000000000"/>
              </a:rPr>
              <a:t> </a:t>
            </a:r>
            <a:r>
              <a:rPr lang="en-US" sz="1600" b="0" i="0" dirty="0" err="1">
                <a:solidFill>
                  <a:srgbClr val="222222"/>
                </a:solidFill>
                <a:effectLst/>
                <a:latin typeface="Roboto" panose="02000000000000000000"/>
              </a:rPr>
              <a:t>Durrum</a:t>
            </a:r>
            <a:r>
              <a:rPr lang="en-US" sz="1600" b="0" i="0" dirty="0">
                <a:solidFill>
                  <a:srgbClr val="222222"/>
                </a:solidFill>
                <a:effectLst/>
                <a:latin typeface="Roboto" panose="02000000000000000000"/>
              </a:rPr>
              <a:t>, J., Bryant, A. and Porter, J., 2019. </a:t>
            </a:r>
            <a:r>
              <a:rPr lang="en-US" sz="1600" b="0" i="1" dirty="0">
                <a:solidFill>
                  <a:srgbClr val="222222"/>
                </a:solidFill>
                <a:effectLst/>
                <a:latin typeface="Roboto" panose="02000000000000000000"/>
              </a:rPr>
              <a:t>Reverse Engineering RISC-V Generator-Based Designs for Trust and Assurance</a:t>
            </a:r>
            <a:r>
              <a:rPr lang="en-US" sz="1600" b="0" i="0" dirty="0">
                <a:solidFill>
                  <a:srgbClr val="222222"/>
                </a:solidFill>
                <a:effectLst/>
                <a:latin typeface="Roboto" panose="02000000000000000000"/>
              </a:rPr>
              <a:t>. AFRL/RYDT WPAFB United States.</a:t>
            </a:r>
            <a:endParaRPr lang="en-US" sz="1600" baseline="30000" dirty="0">
              <a:latin typeface="Roboto" panose="02000000000000000000"/>
            </a:endParaRPr>
          </a:p>
        </p:txBody>
      </p:sp>
    </p:spTree>
    <p:extLst>
      <p:ext uri="{BB962C8B-B14F-4D97-AF65-F5344CB8AC3E}">
        <p14:creationId xmlns:p14="http://schemas.microsoft.com/office/powerpoint/2010/main" val="128127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FF4975-18AD-4443-96BF-574BF695C740}"/>
              </a:ext>
            </a:extLst>
          </p:cNvPr>
          <p:cNvSpPr>
            <a:spLocks noGrp="1"/>
          </p:cNvSpPr>
          <p:nvPr>
            <p:ph type="title"/>
          </p:nvPr>
        </p:nvSpPr>
        <p:spPr>
          <a:xfrm>
            <a:off x="838200" y="681037"/>
            <a:ext cx="10515600" cy="584901"/>
          </a:xfrm>
        </p:spPr>
        <p:txBody>
          <a:bodyPr/>
          <a:lstStyle/>
          <a:p>
            <a:r>
              <a:rPr lang="en-US" dirty="0"/>
              <a:t>Our Approach </a:t>
            </a:r>
          </a:p>
        </p:txBody>
      </p:sp>
      <p:sp>
        <p:nvSpPr>
          <p:cNvPr id="5" name="Content Placeholder 2">
            <a:extLst>
              <a:ext uri="{FF2B5EF4-FFF2-40B4-BE49-F238E27FC236}">
                <a16:creationId xmlns:a16="http://schemas.microsoft.com/office/drawing/2014/main" id="{EEA2A628-C8A9-4DCB-BA61-E5760C744B39}"/>
              </a:ext>
            </a:extLst>
          </p:cNvPr>
          <p:cNvSpPr>
            <a:spLocks noGrp="1"/>
          </p:cNvSpPr>
          <p:nvPr>
            <p:ph idx="1"/>
          </p:nvPr>
        </p:nvSpPr>
        <p:spPr>
          <a:xfrm>
            <a:off x="713508" y="1534679"/>
            <a:ext cx="10875517" cy="3822511"/>
          </a:xfrm>
        </p:spPr>
        <p:txBody>
          <a:bodyPr>
            <a:normAutofit/>
          </a:bodyPr>
          <a:lstStyle/>
          <a:p>
            <a:r>
              <a:rPr lang="en-US" sz="2400" dirty="0"/>
              <a:t>Object Oriented Programming (OOP) and  high-level Functional Programming concepts helps in understanding the code of Rocket-Chip. </a:t>
            </a:r>
            <a:br>
              <a:rPr lang="en-US" sz="2400" dirty="0"/>
            </a:br>
            <a:endParaRPr lang="en-US" sz="2400" dirty="0"/>
          </a:p>
          <a:p>
            <a:r>
              <a:rPr lang="en-US" sz="2400" dirty="0"/>
              <a:t>Code complexity is reduced by means of Flowcharts, UML Class Diagrams and Block Diagrams of each modules of Rocket-Chip.</a:t>
            </a:r>
            <a:br>
              <a:rPr lang="en-US" sz="2400" dirty="0"/>
            </a:br>
            <a:endParaRPr lang="en-US" sz="2400" dirty="0"/>
          </a:p>
          <a:p>
            <a:r>
              <a:rPr lang="en-US" sz="2400" dirty="0"/>
              <a:t>Assigned a team of undergraduate CS students to go through the code line-by line.</a:t>
            </a:r>
          </a:p>
          <a:p>
            <a:r>
              <a:rPr lang="en-US" sz="2400" dirty="0"/>
              <a:t>Develop a detailed document fusing the Software Architecture of the implementation with the MASS </a:t>
            </a:r>
            <a:r>
              <a:rPr lang="en-US" sz="2400"/>
              <a:t>of Rocket-Chi</a:t>
            </a:r>
            <a:r>
              <a:rPr lang="en-US" sz="2400" dirty="0"/>
              <a:t>p</a:t>
            </a:r>
          </a:p>
          <a:p>
            <a:endParaRPr lang="en-US" dirty="0"/>
          </a:p>
        </p:txBody>
      </p:sp>
    </p:spTree>
    <p:extLst>
      <p:ext uri="{BB962C8B-B14F-4D97-AF65-F5344CB8AC3E}">
        <p14:creationId xmlns:p14="http://schemas.microsoft.com/office/powerpoint/2010/main" val="108542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200" dirty="0"/>
          </a:p>
          <a:p>
            <a:r>
              <a:rPr lang="en-US" sz="12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75501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200" dirty="0"/>
              <a:t>Instruction Buffer</a:t>
            </a:r>
            <a:endParaRPr lang="en-US" sz="12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711406" y="1307495"/>
            <a:ext cx="3091656" cy="584901"/>
          </a:xfrm>
        </p:spPr>
        <p:txBody>
          <a:bodyPr>
            <a:noAutofit/>
          </a:bodyPr>
          <a:lstStyle/>
          <a:p>
            <a:r>
              <a:rPr lang="en-US"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729168"/>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534879"/>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4" y="1749418"/>
            <a:ext cx="1586550" cy="307777"/>
          </a:xfrm>
          <a:prstGeom prst="rect">
            <a:avLst/>
          </a:prstGeom>
          <a:noFill/>
        </p:spPr>
        <p:txBody>
          <a:bodyPr wrap="square" rtlCol="0">
            <a:spAutoFit/>
          </a:bodyPr>
          <a:lstStyle/>
          <a:p>
            <a:r>
              <a:rPr lang="en-GB" sz="1400" dirty="0">
                <a:latin typeface="Roboto" panose="02000000000000000000"/>
              </a:rPr>
              <a:t>Class name </a:t>
            </a:r>
            <a:r>
              <a:rPr lang="en-GB" sz="1400" dirty="0" err="1">
                <a:latin typeface="Roboto" panose="02000000000000000000"/>
              </a:rPr>
              <a:t>IBuf</a:t>
            </a:r>
            <a:endParaRPr lang="en-US" sz="1400" dirty="0">
              <a:latin typeface="Roboto" panose="02000000000000000000"/>
            </a:endParaRPr>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63E5841-CFC8-4F97-9658-8491C489EFE0}"/>
              </a:ext>
            </a:extLst>
          </p:cNvPr>
          <p:cNvSpPr/>
          <p:nvPr/>
        </p:nvSpPr>
        <p:spPr>
          <a:xfrm>
            <a:off x="8015747" y="1615549"/>
            <a:ext cx="1586550"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658409" y="1786482"/>
            <a:ext cx="2068960" cy="307777"/>
          </a:xfrm>
          <a:prstGeom prst="rect">
            <a:avLst/>
          </a:prstGeom>
          <a:noFill/>
        </p:spPr>
        <p:txBody>
          <a:bodyPr wrap="square" rtlCol="0">
            <a:spAutoFit/>
          </a:bodyPr>
          <a:lstStyle/>
          <a:p>
            <a:r>
              <a:rPr lang="en-GB" sz="1400" dirty="0">
                <a:latin typeface="Roboto" panose="02000000000000000000"/>
              </a:rPr>
              <a:t>Class name </a:t>
            </a:r>
            <a:r>
              <a:rPr lang="en-GB" sz="1400" dirty="0" err="1">
                <a:latin typeface="Roboto" panose="02000000000000000000"/>
              </a:rPr>
              <a:t>BTBResp</a:t>
            </a:r>
            <a:endParaRPr lang="en-US" sz="1400" dirty="0">
              <a:latin typeface="Roboto" panose="02000000000000000000"/>
            </a:endParaRPr>
          </a:p>
        </p:txBody>
      </p:sp>
      <p:sp>
        <p:nvSpPr>
          <p:cNvPr id="27" name="Oval 26">
            <a:extLst>
              <a:ext uri="{FF2B5EF4-FFF2-40B4-BE49-F238E27FC236}">
                <a16:creationId xmlns:a16="http://schemas.microsoft.com/office/drawing/2014/main" id="{E28AB6F3-8F27-4656-8D9B-630787C169E3}"/>
              </a:ext>
            </a:extLst>
          </p:cNvPr>
          <p:cNvSpPr/>
          <p:nvPr/>
        </p:nvSpPr>
        <p:spPr>
          <a:xfrm>
            <a:off x="1563432" y="1735551"/>
            <a:ext cx="2192155" cy="374459"/>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7"/>
          </p:cNvCxnSpPr>
          <p:nvPr/>
        </p:nvCxnSpPr>
        <p:spPr>
          <a:xfrm flipH="1">
            <a:off x="5329058" y="3877566"/>
            <a:ext cx="652948" cy="44865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758765" y="4265509"/>
            <a:ext cx="2018191" cy="523220"/>
          </a:xfrm>
          <a:prstGeom prst="rect">
            <a:avLst/>
          </a:prstGeom>
          <a:noFill/>
        </p:spPr>
        <p:txBody>
          <a:bodyPr wrap="square" rtlCol="0">
            <a:spAutoFit/>
          </a:bodyPr>
          <a:lstStyle/>
          <a:p>
            <a:r>
              <a:rPr lang="en-GB" sz="1400" dirty="0">
                <a:latin typeface="Roboto" panose="02000000000000000000"/>
              </a:rPr>
              <a:t>Public Attributes</a:t>
            </a:r>
            <a:br>
              <a:rPr lang="en-GB" sz="1400" dirty="0">
                <a:latin typeface="Roboto" panose="02000000000000000000"/>
              </a:rPr>
            </a:br>
            <a:r>
              <a:rPr lang="en-GB" sz="1400" dirty="0">
                <a:latin typeface="Roboto" panose="02000000000000000000"/>
              </a:rPr>
              <a:t> of class </a:t>
            </a:r>
            <a:r>
              <a:rPr lang="en-GB" sz="1400" dirty="0" err="1">
                <a:latin typeface="Roboto" panose="02000000000000000000"/>
              </a:rPr>
              <a:t>IBuf</a:t>
            </a:r>
            <a:endParaRPr lang="en-US" sz="1400" dirty="0">
              <a:latin typeface="Roboto" panose="02000000000000000000"/>
            </a:endParaRPr>
          </a:p>
        </p:txBody>
      </p:sp>
      <p:sp>
        <p:nvSpPr>
          <p:cNvPr id="32" name="Oval 31">
            <a:extLst>
              <a:ext uri="{FF2B5EF4-FFF2-40B4-BE49-F238E27FC236}">
                <a16:creationId xmlns:a16="http://schemas.microsoft.com/office/drawing/2014/main" id="{C7FF9BD1-8E2C-4B85-B1ED-BC390B987A95}"/>
              </a:ext>
            </a:extLst>
          </p:cNvPr>
          <p:cNvSpPr/>
          <p:nvPr/>
        </p:nvSpPr>
        <p:spPr>
          <a:xfrm>
            <a:off x="3485929" y="4245351"/>
            <a:ext cx="2159360" cy="5522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p:cNvCxnSpPr>
          <p:nvPr/>
        </p:nvCxnSpPr>
        <p:spPr>
          <a:xfrm flipH="1">
            <a:off x="1514819" y="3698160"/>
            <a:ext cx="1111958" cy="377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360195" y="4101893"/>
            <a:ext cx="1716590" cy="523220"/>
          </a:xfrm>
          <a:prstGeom prst="rect">
            <a:avLst/>
          </a:prstGeom>
          <a:noFill/>
        </p:spPr>
        <p:txBody>
          <a:bodyPr wrap="square" rtlCol="0">
            <a:spAutoFit/>
          </a:bodyPr>
          <a:lstStyle/>
          <a:p>
            <a:r>
              <a:rPr lang="en-GB" sz="1400" dirty="0">
                <a:latin typeface="Roboto" panose="02000000000000000000"/>
              </a:rPr>
              <a:t>Public Attributes of class </a:t>
            </a:r>
            <a:r>
              <a:rPr lang="en-GB" sz="1400" dirty="0" err="1">
                <a:latin typeface="Roboto" panose="02000000000000000000"/>
              </a:rPr>
              <a:t>BTBResp</a:t>
            </a:r>
            <a:endParaRPr lang="en-US" sz="1400" dirty="0">
              <a:latin typeface="Roboto" panose="02000000000000000000"/>
            </a:endParaRPr>
          </a:p>
        </p:txBody>
      </p:sp>
      <p:sp>
        <p:nvSpPr>
          <p:cNvPr id="39" name="Oval 38">
            <a:extLst>
              <a:ext uri="{FF2B5EF4-FFF2-40B4-BE49-F238E27FC236}">
                <a16:creationId xmlns:a16="http://schemas.microsoft.com/office/drawing/2014/main" id="{A120A17F-94CA-471B-9874-3D9C02A673F7}"/>
              </a:ext>
            </a:extLst>
          </p:cNvPr>
          <p:cNvSpPr/>
          <p:nvPr/>
        </p:nvSpPr>
        <p:spPr>
          <a:xfrm>
            <a:off x="38081" y="4075672"/>
            <a:ext cx="2486157" cy="545731"/>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277454"/>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466753" y="3992864"/>
            <a:ext cx="1630976" cy="523220"/>
          </a:xfrm>
          <a:prstGeom prst="rect">
            <a:avLst/>
          </a:prstGeom>
          <a:noFill/>
        </p:spPr>
        <p:txBody>
          <a:bodyPr wrap="square" rtlCol="0">
            <a:spAutoFit/>
          </a:bodyPr>
          <a:lstStyle/>
          <a:p>
            <a:r>
              <a:rPr lang="en-GB" sz="1400" dirty="0">
                <a:latin typeface="Roboto" panose="02000000000000000000"/>
              </a:rPr>
              <a:t>Public Methods of </a:t>
            </a:r>
            <a:br>
              <a:rPr lang="en-GB" sz="1400" dirty="0">
                <a:latin typeface="Roboto" panose="02000000000000000000"/>
              </a:rPr>
            </a:br>
            <a:r>
              <a:rPr lang="en-GB" sz="1400" dirty="0">
                <a:latin typeface="Roboto" panose="02000000000000000000"/>
              </a:rPr>
              <a:t>class </a:t>
            </a:r>
            <a:r>
              <a:rPr lang="en-GB" sz="1400" dirty="0" err="1">
                <a:latin typeface="Roboto" panose="02000000000000000000"/>
              </a:rPr>
              <a:t>BTBResp</a:t>
            </a:r>
            <a:endParaRPr lang="en-US" sz="1400" dirty="0">
              <a:latin typeface="Roboto" panose="02000000000000000000"/>
            </a:endParaRPr>
          </a:p>
        </p:txBody>
      </p:sp>
      <p:sp>
        <p:nvSpPr>
          <p:cNvPr id="44" name="Oval 43">
            <a:extLst>
              <a:ext uri="{FF2B5EF4-FFF2-40B4-BE49-F238E27FC236}">
                <a16:creationId xmlns:a16="http://schemas.microsoft.com/office/drawing/2014/main" id="{3DF741D7-CDD0-4A3B-8BF5-22404A941466}"/>
              </a:ext>
            </a:extLst>
          </p:cNvPr>
          <p:cNvSpPr/>
          <p:nvPr/>
        </p:nvSpPr>
        <p:spPr>
          <a:xfrm>
            <a:off x="8138784" y="3975436"/>
            <a:ext cx="2337619"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a:endCxn id="56" idx="4"/>
          </p:cNvCxnSpPr>
          <p:nvPr/>
        </p:nvCxnSpPr>
        <p:spPr>
          <a:xfrm flipH="1" flipV="1">
            <a:off x="4926998" y="1848978"/>
            <a:ext cx="10537" cy="154160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207189" y="877145"/>
            <a:ext cx="1755377" cy="830997"/>
          </a:xfrm>
          <a:prstGeom prst="rect">
            <a:avLst/>
          </a:prstGeom>
          <a:noFill/>
        </p:spPr>
        <p:txBody>
          <a:bodyPr wrap="square" rtlCol="0">
            <a:spAutoFit/>
          </a:bodyPr>
          <a:lstStyle/>
          <a:p>
            <a:r>
              <a:rPr lang="en-GB" sz="1200" dirty="0">
                <a:latin typeface="Roboto" panose="02000000000000000000"/>
              </a:rPr>
              <a:t>Class </a:t>
            </a:r>
            <a:r>
              <a:rPr lang="en-GB" sz="1200" dirty="0" err="1">
                <a:latin typeface="Roboto" panose="02000000000000000000"/>
              </a:rPr>
              <a:t>IBuf</a:t>
            </a:r>
            <a:r>
              <a:rPr lang="en-GB" sz="1200" dirty="0">
                <a:latin typeface="Roboto" panose="02000000000000000000"/>
              </a:rPr>
              <a:t> has an instance of </a:t>
            </a:r>
            <a:r>
              <a:rPr lang="en-GB" sz="1200" dirty="0" err="1">
                <a:latin typeface="Roboto" panose="02000000000000000000"/>
              </a:rPr>
              <a:t>BTBResp</a:t>
            </a:r>
            <a:r>
              <a:rPr lang="en-GB" sz="1200" dirty="0">
                <a:latin typeface="Roboto" panose="02000000000000000000"/>
              </a:rPr>
              <a:t> initialized by the variable </a:t>
            </a:r>
            <a:r>
              <a:rPr lang="en-GB" sz="1200" dirty="0" err="1">
                <a:latin typeface="Roboto" panose="02000000000000000000"/>
              </a:rPr>
              <a:t>ibufBTBResp</a:t>
            </a:r>
            <a:endParaRPr lang="en-US" sz="1200" dirty="0">
              <a:latin typeface="Roboto" panose="02000000000000000000"/>
            </a:endParaRPr>
          </a:p>
        </p:txBody>
      </p:sp>
      <p:sp>
        <p:nvSpPr>
          <p:cNvPr id="56" name="Oval 55">
            <a:extLst>
              <a:ext uri="{FF2B5EF4-FFF2-40B4-BE49-F238E27FC236}">
                <a16:creationId xmlns:a16="http://schemas.microsoft.com/office/drawing/2014/main" id="{E45317F7-9C87-4C68-BE13-561156800867}"/>
              </a:ext>
            </a:extLst>
          </p:cNvPr>
          <p:cNvSpPr/>
          <p:nvPr/>
        </p:nvSpPr>
        <p:spPr>
          <a:xfrm>
            <a:off x="3830920" y="857753"/>
            <a:ext cx="2192155" cy="991225"/>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318886" y="5226448"/>
            <a:ext cx="3608112" cy="738664"/>
          </a:xfrm>
          <a:prstGeom prst="rect">
            <a:avLst/>
          </a:prstGeom>
          <a:noFill/>
        </p:spPr>
        <p:txBody>
          <a:bodyPr wrap="square" rtlCol="0">
            <a:spAutoFit/>
          </a:bodyPr>
          <a:lstStyle/>
          <a:p>
            <a:r>
              <a:rPr lang="en-GB" sz="1400" b="0" i="0" dirty="0">
                <a:effectLst/>
                <a:latin typeface="Roboto" panose="02000000000000000000"/>
              </a:rPr>
              <a:t>Class </a:t>
            </a:r>
            <a:r>
              <a:rPr lang="en-GB" sz="1400" b="0" i="0" dirty="0" err="1">
                <a:effectLst/>
                <a:latin typeface="Roboto" panose="02000000000000000000"/>
              </a:rPr>
              <a:t>BTBResp</a:t>
            </a:r>
            <a:r>
              <a:rPr lang="en-GB" sz="1400" b="0" i="0" dirty="0">
                <a:effectLst/>
                <a:latin typeface="Roboto" panose="02000000000000000000"/>
              </a:rPr>
              <a:t> is inherited from </a:t>
            </a:r>
            <a:br>
              <a:rPr lang="en-GB" sz="1400" b="0" i="0" dirty="0">
                <a:effectLst/>
                <a:latin typeface="Roboto" panose="02000000000000000000"/>
              </a:rPr>
            </a:br>
            <a:r>
              <a:rPr lang="en-GB" sz="1400" b="0" i="0" dirty="0">
                <a:effectLst/>
                <a:latin typeface="Roboto" panose="02000000000000000000"/>
              </a:rPr>
              <a:t>its parent class (</a:t>
            </a:r>
            <a:r>
              <a:rPr lang="en-GB" sz="1400" b="0" i="0" dirty="0" err="1">
                <a:effectLst/>
                <a:latin typeface="Roboto" panose="02000000000000000000"/>
              </a:rPr>
              <a:t>BtbBundle</a:t>
            </a:r>
            <a:r>
              <a:rPr lang="en-GB" sz="1400" b="0" i="0" dirty="0">
                <a:effectLst/>
                <a:latin typeface="Roboto" panose="02000000000000000000"/>
              </a:rPr>
              <a:t>), therefore it uses the methods of its</a:t>
            </a:r>
            <a:r>
              <a:rPr lang="en-GB" sz="1400" dirty="0">
                <a:latin typeface="Roboto" panose="02000000000000000000"/>
              </a:rPr>
              <a:t> </a:t>
            </a:r>
            <a:r>
              <a:rPr lang="en-GB" sz="1400" b="0" i="0" dirty="0">
                <a:effectLst/>
                <a:latin typeface="Roboto" panose="02000000000000000000"/>
              </a:rPr>
              <a:t>parent class.</a:t>
            </a:r>
          </a:p>
        </p:txBody>
      </p:sp>
      <p:sp>
        <p:nvSpPr>
          <p:cNvPr id="68" name="Oval 67">
            <a:extLst>
              <a:ext uri="{FF2B5EF4-FFF2-40B4-BE49-F238E27FC236}">
                <a16:creationId xmlns:a16="http://schemas.microsoft.com/office/drawing/2014/main" id="{3EA488BF-90B1-4621-BE88-C98B5BB32B51}"/>
              </a:ext>
            </a:extLst>
          </p:cNvPr>
          <p:cNvSpPr/>
          <p:nvPr/>
        </p:nvSpPr>
        <p:spPr>
          <a:xfrm>
            <a:off x="967408" y="5069761"/>
            <a:ext cx="3840566" cy="10164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887691" y="3906480"/>
            <a:ext cx="453955" cy="116328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Tree>
    <p:extLst>
      <p:ext uri="{BB962C8B-B14F-4D97-AF65-F5344CB8AC3E}">
        <p14:creationId xmlns:p14="http://schemas.microsoft.com/office/powerpoint/2010/main" val="373879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2825172"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738664"/>
          </a:xfrm>
          <a:prstGeom prst="rect">
            <a:avLst/>
          </a:prstGeom>
          <a:noFill/>
        </p:spPr>
        <p:txBody>
          <a:bodyPr wrap="square" rtlCol="0">
            <a:spAutoFit/>
          </a:bodyPr>
          <a:lstStyle/>
          <a:p>
            <a:r>
              <a:rPr lang="en-GB" sz="1400" dirty="0">
                <a:latin typeface="Roboto" panose="02000000000000000000"/>
              </a:rPr>
              <a:t>Abstraction is achieved by abstract keyword, creating an abstract trait of DecodeConstants.</a:t>
            </a:r>
            <a:endParaRPr lang="en-US" sz="1400" dirty="0">
              <a:latin typeface="Roboto" panose="02000000000000000000"/>
            </a:endParaRPr>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738664"/>
          </a:xfrm>
          <a:prstGeom prst="rect">
            <a:avLst/>
          </a:prstGeom>
          <a:noFill/>
        </p:spPr>
        <p:txBody>
          <a:bodyPr wrap="square" rtlCol="0">
            <a:spAutoFit/>
          </a:bodyPr>
          <a:lstStyle/>
          <a:p>
            <a:r>
              <a:rPr lang="en-GB" sz="1400" dirty="0">
                <a:latin typeface="Roboto" panose="02000000000000000000"/>
              </a:rPr>
              <a:t>Private </a:t>
            </a:r>
            <a:r>
              <a:rPr lang="en-US" sz="1400" dirty="0">
                <a:latin typeface="Roboto" panose="02000000000000000000"/>
              </a:rPr>
              <a:t>access modifier is used to encapsulate/hide method ‘access’ from other extended classes.</a:t>
            </a:r>
            <a:endParaRPr lang="en-GB" sz="1400" dirty="0">
              <a:latin typeface="Roboto" panose="02000000000000000000"/>
            </a:endParaRPr>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738664"/>
          </a:xfrm>
          <a:prstGeom prst="rect">
            <a:avLst/>
          </a:prstGeom>
          <a:noFill/>
        </p:spPr>
        <p:txBody>
          <a:bodyPr wrap="square" rtlCol="0">
            <a:spAutoFit/>
          </a:bodyPr>
          <a:lstStyle/>
          <a:p>
            <a:r>
              <a:rPr lang="en-GB" sz="1400" dirty="0">
                <a:latin typeface="Roboto" panose="02000000000000000000"/>
              </a:rPr>
              <a:t>Keyword extend is used to extend/inherit the PMP class with parent class </a:t>
            </a:r>
            <a:r>
              <a:rPr lang="en-GB" sz="1400" dirty="0" err="1">
                <a:latin typeface="Roboto" panose="02000000000000000000"/>
              </a:rPr>
              <a:t>PMPReg</a:t>
            </a:r>
            <a:r>
              <a:rPr lang="en-GB" sz="1400" dirty="0">
                <a:latin typeface="Roboto" panose="02000000000000000000"/>
              </a:rPr>
              <a:t>.</a:t>
            </a:r>
          </a:p>
        </p:txBody>
      </p:sp>
      <p:sp>
        <p:nvSpPr>
          <p:cNvPr id="22" name="TextBox 21">
            <a:extLst>
              <a:ext uri="{FF2B5EF4-FFF2-40B4-BE49-F238E27FC236}">
                <a16:creationId xmlns:a16="http://schemas.microsoft.com/office/drawing/2014/main" id="{12ADA75B-6025-4AB2-9663-6CD9583EDC8D}"/>
              </a:ext>
            </a:extLst>
          </p:cNvPr>
          <p:cNvSpPr txBox="1"/>
          <p:nvPr/>
        </p:nvSpPr>
        <p:spPr>
          <a:xfrm>
            <a:off x="9002759" y="5396058"/>
            <a:ext cx="3111500" cy="738664"/>
          </a:xfrm>
          <a:prstGeom prst="rect">
            <a:avLst/>
          </a:prstGeom>
          <a:noFill/>
        </p:spPr>
        <p:txBody>
          <a:bodyPr wrap="square" rtlCol="0">
            <a:spAutoFit/>
          </a:bodyPr>
          <a:lstStyle/>
          <a:p>
            <a:r>
              <a:rPr lang="en-GB" sz="1400" dirty="0">
                <a:latin typeface="Roboto" panose="02000000000000000000"/>
              </a:rPr>
              <a:t>Keyword override is used to override method </a:t>
            </a:r>
            <a:r>
              <a:rPr lang="en-GB" sz="1400" dirty="0" err="1">
                <a:latin typeface="Roboto" panose="02000000000000000000"/>
              </a:rPr>
              <a:t>getOMSRAMs</a:t>
            </a:r>
            <a:r>
              <a:rPr lang="en-GB" sz="1400" dirty="0">
                <a:latin typeface="Roboto" panose="02000000000000000000"/>
              </a:rPr>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latin typeface="Proxima Nova A Extra Condensed " panose="02000506030000020004"/>
                <a:ea typeface="+mj-ea"/>
                <a:cs typeface="+mj-cs"/>
              </a:rPr>
              <a:t>Putting it all Together</a:t>
            </a:r>
            <a:br>
              <a:rPr lang="en-US" sz="5200" dirty="0">
                <a:solidFill>
                  <a:srgbClr val="FFFFFF"/>
                </a:solidFill>
                <a:latin typeface="Proxima Nova A Extra Condensed " panose="02000506030000020004"/>
                <a:ea typeface="+mj-ea"/>
                <a:cs typeface="+mj-cs"/>
              </a:rPr>
            </a:br>
            <a:r>
              <a:rPr lang="en-US" sz="3600" dirty="0">
                <a:solidFill>
                  <a:srgbClr val="FFFFFF"/>
                </a:solidFill>
                <a:latin typeface="Proxima Nova A Extra Condensed " panose="02000506030000020004"/>
                <a:ea typeface="+mj-ea"/>
                <a:cs typeface="+mj-cs"/>
              </a:rPr>
              <a:t>(MASS: Hardware and Software)</a:t>
            </a:r>
          </a:p>
        </p:txBody>
      </p:sp>
    </p:spTree>
    <p:extLst>
      <p:ext uri="{BB962C8B-B14F-4D97-AF65-F5344CB8AC3E}">
        <p14:creationId xmlns:p14="http://schemas.microsoft.com/office/powerpoint/2010/main" val="40003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296146" y="179869"/>
            <a:ext cx="6238254" cy="954107"/>
          </a:xfrm>
          <a:prstGeom prst="rect">
            <a:avLst/>
          </a:prstGeom>
        </p:spPr>
        <p:txBody>
          <a:bodyPr wrap="square">
            <a:spAutoFit/>
          </a:bodyPr>
          <a:lstStyle/>
          <a:p>
            <a:r>
              <a:rPr lang="en-US" sz="2800" b="1" dirty="0">
                <a:solidFill>
                  <a:srgbClr val="092864"/>
                </a:solidFill>
                <a:latin typeface="Roboto" panose="02000000000000000000"/>
              </a:rPr>
              <a:t>Code Explanation and Back-tracing</a:t>
            </a:r>
          </a:p>
          <a:p>
            <a:r>
              <a:rPr lang="en-US" sz="28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8127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Class </a:t>
            </a:r>
            <a:r>
              <a:rPr lang="en-US" sz="1800" dirty="0" err="1"/>
              <a:t>RegFile</a:t>
            </a:r>
            <a:r>
              <a:rPr lang="en-US" sz="1800" dirty="0"/>
              <a:t> is initiated with three parameters n, w and zero having type Int and Bool, where n and w are passed in Mem function to configure the depth and width of memory. zero is the input parameter used in MUX for reading data from the register.</a:t>
            </a:r>
          </a:p>
          <a:p>
            <a:r>
              <a:rPr lang="en-US" sz="1800" dirty="0"/>
              <a:t>This class creates register file of rocket-Chip.</a:t>
            </a:r>
          </a:p>
          <a:p>
            <a:r>
              <a:rPr lang="en-US" sz="1800" dirty="0"/>
              <a:t>Mem function is used to create memory where n= depth/entries of memory and w=width of memory.</a:t>
            </a:r>
          </a:p>
          <a:p>
            <a:r>
              <a:rPr lang="en-GB" sz="1800" dirty="0"/>
              <a:t>In the class </a:t>
            </a:r>
            <a:r>
              <a:rPr lang="en-GB" sz="1800" dirty="0" err="1"/>
              <a:t>RegFile</a:t>
            </a:r>
            <a:r>
              <a:rPr lang="en-GB" sz="1800" dirty="0"/>
              <a:t>, a private method named access is defined for accessing the </a:t>
            </a:r>
            <a:br>
              <a:rPr lang="en-GB" sz="1800" dirty="0"/>
            </a:br>
            <a:r>
              <a:rPr lang="en-GB" sz="1800" dirty="0"/>
              <a:t>register file data by taking the address as its input parameter.</a:t>
            </a:r>
          </a:p>
          <a:p>
            <a:r>
              <a:rPr lang="en-GB" sz="1800" dirty="0"/>
              <a:t>Private variable reads calculates the address which will be used to read the data.</a:t>
            </a:r>
          </a:p>
          <a:p>
            <a:r>
              <a:rPr lang="en-US" sz="1800" dirty="0"/>
              <a:t>Private variable </a:t>
            </a:r>
            <a:r>
              <a:rPr lang="en-US" sz="1800" dirty="0" err="1"/>
              <a:t>canRead</a:t>
            </a:r>
            <a:r>
              <a:rPr lang="en-US" sz="1800" dirty="0"/>
              <a:t> is defined as true for read state.</a:t>
            </a:r>
          </a:p>
          <a:p>
            <a:r>
              <a:rPr lang="en-US" sz="1800" dirty="0"/>
              <a:t>For write state </a:t>
            </a:r>
            <a:r>
              <a:rPr lang="en-US" sz="1800" dirty="0" err="1"/>
              <a:t>canRead</a:t>
            </a:r>
            <a:r>
              <a:rPr lang="en-US" sz="1800" dirty="0"/>
              <a:t> will be false.</a:t>
            </a:r>
          </a:p>
          <a:p>
            <a:r>
              <a:rPr lang="en-US" sz="1800" dirty="0"/>
              <a:t>“read” method is defined in class </a:t>
            </a:r>
            <a:r>
              <a:rPr lang="en-US" sz="1800" dirty="0" err="1"/>
              <a:t>RegFile</a:t>
            </a:r>
            <a:r>
              <a:rPr lang="en-US" sz="1800" dirty="0"/>
              <a:t> to read data from register file. It takes </a:t>
            </a:r>
            <a:r>
              <a:rPr lang="en-US" sz="1800" dirty="0" err="1"/>
              <a:t>addr</a:t>
            </a:r>
            <a:r>
              <a:rPr lang="en-US" sz="1800" dirty="0"/>
              <a:t> as parameter.</a:t>
            </a:r>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352272"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regAddrMask</a:t>
            </a:r>
            <a:r>
              <a:rPr lang="en-US" dirty="0">
                <a:solidFill>
                  <a:schemeClr val="tx1"/>
                </a:solidFill>
                <a:latin typeface="Roboto" panose="02000000000000000000"/>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72736" y="2484273"/>
            <a:ext cx="347182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XLen[w] = width of registers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72736" y="3260997"/>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raddr</a:t>
            </a:r>
            <a:r>
              <a:rPr lang="en-US" dirty="0">
                <a:solidFill>
                  <a:schemeClr val="tx1"/>
                </a:solidFill>
                <a:latin typeface="Roboto" panose="02000000000000000000"/>
              </a:rPr>
              <a:t> = address of register [4:0]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72737" y="4003412"/>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data = data to be written in the register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reads.lasts._2 = data read from register file address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3" y="2826008"/>
            <a:ext cx="1307109" cy="26068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a:endCxn id="66" idx="3"/>
          </p:cNvCxnSpPr>
          <p:nvPr/>
        </p:nvCxnSpPr>
        <p:spPr>
          <a:xfrm flipH="1">
            <a:off x="3544562" y="4028309"/>
            <a:ext cx="13071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8883652" y="2469998"/>
            <a:ext cx="1032093" cy="304415"/>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055510" y="4008315"/>
            <a:ext cx="2858985" cy="90689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boto" panose="02000000000000000000"/>
              </a:rPr>
              <a:t>rdata</a:t>
            </a:r>
            <a:r>
              <a:rPr lang="en-US" dirty="0">
                <a:solidFill>
                  <a:schemeClr val="tx1"/>
                </a:solidFill>
                <a:latin typeface="Roboto" panose="02000000000000000000"/>
              </a:rPr>
              <a:t> = data output from register file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8883652" y="3582341"/>
            <a:ext cx="1032093" cy="32863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14507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 MERL Researchers &amp; Students  </a:t>
            </a:r>
          </a:p>
          <a:p>
            <a:pPr algn="r"/>
            <a:b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b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3"/>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4"/>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5"/>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latin typeface="Roboto" panose="02000000000000000000"/>
            </a:endParaRPr>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6"/>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07777"/>
          </a:xfrm>
          <a:prstGeom prst="rect">
            <a:avLst/>
          </a:prstGeom>
          <a:noFill/>
        </p:spPr>
        <p:txBody>
          <a:bodyPr wrap="none" rtlCol="0">
            <a:spAutoFit/>
          </a:bodyPr>
          <a:lstStyle/>
          <a:p>
            <a:endParaRPr lang="en-US" sz="1400" dirty="0">
              <a:latin typeface="Roboto" panose="02000000000000000000"/>
            </a:endParaRPr>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738664"/>
          </a:xfrm>
          <a:prstGeom prst="rect">
            <a:avLst/>
          </a:prstGeom>
          <a:noFill/>
        </p:spPr>
        <p:txBody>
          <a:bodyPr wrap="square" rtlCol="0">
            <a:spAutoFit/>
          </a:bodyPr>
          <a:lstStyle/>
          <a:p>
            <a:r>
              <a:rPr lang="en-GB" sz="1400" dirty="0">
                <a:latin typeface="Roboto" panose="02000000000000000000"/>
              </a:rPr>
              <a:t>Class Parameters is imported from directory config of rocket-chip</a:t>
            </a:r>
            <a:endParaRPr lang="en-US" sz="1400" dirty="0">
              <a:latin typeface="Roboto" panose="02000000000000000000"/>
            </a:endParaRPr>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820144" cy="523220"/>
          </a:xfrm>
          <a:prstGeom prst="rect">
            <a:avLst/>
          </a:prstGeom>
          <a:noFill/>
        </p:spPr>
        <p:txBody>
          <a:bodyPr wrap="square" rtlCol="0">
            <a:spAutoFit/>
          </a:bodyPr>
          <a:lstStyle/>
          <a:p>
            <a:r>
              <a:rPr lang="en-GB" sz="1400" dirty="0">
                <a:latin typeface="Roboto" panose="02000000000000000000"/>
              </a:rPr>
              <a:t>Class </a:t>
            </a:r>
            <a:r>
              <a:rPr lang="en-GB" sz="1400" dirty="0" err="1">
                <a:latin typeface="Roboto" panose="02000000000000000000"/>
              </a:rPr>
              <a:t>CoreModule</a:t>
            </a:r>
            <a:r>
              <a:rPr lang="en-GB" sz="1400" dirty="0">
                <a:latin typeface="Roboto" panose="02000000000000000000"/>
              </a:rPr>
              <a:t> is imported from directory tile of rocket-chip</a:t>
            </a:r>
            <a:endParaRPr lang="en-US" sz="1400" dirty="0">
              <a:latin typeface="Roboto" panose="02000000000000000000"/>
            </a:endParaRPr>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523220"/>
          </a:xfrm>
          <a:prstGeom prst="rect">
            <a:avLst/>
          </a:prstGeom>
          <a:noFill/>
          <a:ln w="12700">
            <a:solidFill>
              <a:srgbClr val="092864"/>
            </a:solidFill>
          </a:ln>
        </p:spPr>
        <p:txBody>
          <a:bodyPr wrap="square" rtlCol="0">
            <a:spAutoFit/>
          </a:bodyPr>
          <a:lstStyle/>
          <a:p>
            <a:r>
              <a:rPr lang="en-GB" sz="1400" dirty="0">
                <a:latin typeface="Roboto" panose="02000000000000000000"/>
              </a:rPr>
              <a:t>Input/Output of class ALU are defined</a:t>
            </a:r>
            <a:endParaRPr lang="en-US" sz="1400" dirty="0">
              <a:latin typeface="Roboto" panose="02000000000000000000"/>
            </a:endParaRPr>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6" name="TextBox 35">
            <a:extLst>
              <a:ext uri="{FF2B5EF4-FFF2-40B4-BE49-F238E27FC236}">
                <a16:creationId xmlns:a16="http://schemas.microsoft.com/office/drawing/2014/main" id="{5A0FFB42-7DB9-46C1-B21E-43AFD6D1D874}"/>
              </a:ext>
            </a:extLst>
          </p:cNvPr>
          <p:cNvSpPr txBox="1"/>
          <p:nvPr/>
        </p:nvSpPr>
        <p:spPr>
          <a:xfrm>
            <a:off x="1483974" y="257415"/>
            <a:ext cx="1907638" cy="307777"/>
          </a:xfrm>
          <a:prstGeom prst="rect">
            <a:avLst/>
          </a:prstGeom>
          <a:noFill/>
        </p:spPr>
        <p:txBody>
          <a:bodyPr wrap="none" rtlCol="0">
            <a:spAutoFit/>
          </a:bodyPr>
          <a:lstStyle/>
          <a:p>
            <a:r>
              <a:rPr lang="en-GB" sz="1400" dirty="0">
                <a:latin typeface="Roboto" panose="02000000000000000000"/>
              </a:rPr>
              <a:t>Object ALU is defined</a:t>
            </a:r>
            <a:endParaRPr lang="en-US" sz="1400" dirty="0">
              <a:latin typeface="Roboto" panose="02000000000000000000"/>
            </a:endParaRPr>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523220"/>
          </a:xfrm>
          <a:prstGeom prst="rect">
            <a:avLst/>
          </a:prstGeom>
          <a:noFill/>
        </p:spPr>
        <p:txBody>
          <a:bodyPr wrap="square" rtlCol="0">
            <a:spAutoFit/>
          </a:bodyPr>
          <a:lstStyle/>
          <a:p>
            <a:r>
              <a:rPr lang="en-GB" sz="1400" dirty="0">
                <a:latin typeface="Roboto" panose="02000000000000000000"/>
              </a:rPr>
              <a:t>ALU operation bits are defined in method SZ_ALU_FN</a:t>
            </a:r>
            <a:endParaRPr lang="en-US" sz="1400" dirty="0">
              <a:latin typeface="Roboto" panose="02000000000000000000"/>
            </a:endParaRPr>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865240" y="1484068"/>
            <a:ext cx="2429793" cy="307777"/>
          </a:xfrm>
          <a:prstGeom prst="rect">
            <a:avLst/>
          </a:prstGeom>
          <a:noFill/>
        </p:spPr>
        <p:txBody>
          <a:bodyPr wrap="square" rtlCol="0">
            <a:spAutoFit/>
          </a:bodyPr>
          <a:lstStyle/>
          <a:p>
            <a:r>
              <a:rPr lang="en-GB" sz="1400" dirty="0">
                <a:latin typeface="Roboto" panose="02000000000000000000"/>
              </a:rPr>
              <a:t>ALU operations are defined</a:t>
            </a:r>
            <a:endParaRPr lang="en-US" sz="1400" dirty="0">
              <a:latin typeface="Roboto" panose="02000000000000000000"/>
            </a:endParaRPr>
          </a:p>
        </p:txBody>
      </p:sp>
      <p:cxnSp>
        <p:nvCxnSpPr>
          <p:cNvPr id="48" name="Straight Arrow Connector 47">
            <a:extLst>
              <a:ext uri="{FF2B5EF4-FFF2-40B4-BE49-F238E27FC236}">
                <a16:creationId xmlns:a16="http://schemas.microsoft.com/office/drawing/2014/main" id="{DB9966B9-7477-4425-B5B8-F973A2DC0658}"/>
              </a:ext>
            </a:extLst>
          </p:cNvPr>
          <p:cNvCxnSpPr>
            <a:cxnSpLocks/>
            <a:endCxn id="46" idx="3"/>
          </p:cNvCxnSpPr>
          <p:nvPr/>
        </p:nvCxnSpPr>
        <p:spPr>
          <a:xfrm flipH="1">
            <a:off x="3295033" y="1607477"/>
            <a:ext cx="800716" cy="304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4633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820145" cy="5056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5" name="Rectangle 34">
            <a:extLst>
              <a:ext uri="{FF2B5EF4-FFF2-40B4-BE49-F238E27FC236}">
                <a16:creationId xmlns:a16="http://schemas.microsoft.com/office/drawing/2014/main" id="{9435ADCE-30DA-425C-BE41-4A55647C7915}"/>
              </a:ext>
            </a:extLst>
          </p:cNvPr>
          <p:cNvSpPr/>
          <p:nvPr/>
        </p:nvSpPr>
        <p:spPr>
          <a:xfrm>
            <a:off x="865240" y="1523164"/>
            <a:ext cx="2429794"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50347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0" name="Rectangle 39">
            <a:extLst>
              <a:ext uri="{FF2B5EF4-FFF2-40B4-BE49-F238E27FC236}">
                <a16:creationId xmlns:a16="http://schemas.microsoft.com/office/drawing/2014/main" id="{56B506FD-DF75-4B55-B279-0A0A7D04E271}"/>
              </a:ext>
            </a:extLst>
          </p:cNvPr>
          <p:cNvSpPr/>
          <p:nvPr/>
        </p:nvSpPr>
        <p:spPr>
          <a:xfrm>
            <a:off x="1513347" y="238720"/>
            <a:ext cx="1814054"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7"/>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640141"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1" name="TextBox 50">
            <a:extLst>
              <a:ext uri="{FF2B5EF4-FFF2-40B4-BE49-F238E27FC236}">
                <a16:creationId xmlns:a16="http://schemas.microsoft.com/office/drawing/2014/main" id="{C3DBA4B2-0DB6-4FFF-B478-152A6B159912}"/>
              </a:ext>
            </a:extLst>
          </p:cNvPr>
          <p:cNvSpPr txBox="1"/>
          <p:nvPr/>
        </p:nvSpPr>
        <p:spPr>
          <a:xfrm>
            <a:off x="-13007" y="1982599"/>
            <a:ext cx="2737011" cy="307777"/>
          </a:xfrm>
          <a:prstGeom prst="rect">
            <a:avLst/>
          </a:prstGeom>
          <a:noFill/>
        </p:spPr>
        <p:txBody>
          <a:bodyPr wrap="square" rtlCol="0">
            <a:spAutoFit/>
          </a:bodyPr>
          <a:lstStyle/>
          <a:p>
            <a:r>
              <a:rPr lang="en-GB" sz="1400" dirty="0">
                <a:latin typeface="Roboto" panose="02000000000000000000"/>
              </a:rPr>
              <a:t>Importing all properties of Chisel </a:t>
            </a:r>
            <a:endParaRPr lang="en-US" sz="1400" dirty="0">
              <a:latin typeface="Roboto" panose="02000000000000000000"/>
            </a:endParaRPr>
          </a:p>
        </p:txBody>
      </p:sp>
    </p:spTree>
    <p:extLst>
      <p:ext uri="{BB962C8B-B14F-4D97-AF65-F5344CB8AC3E}">
        <p14:creationId xmlns:p14="http://schemas.microsoft.com/office/powerpoint/2010/main" val="138348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2293238642"/>
              </p:ext>
            </p:extLst>
          </p:nvPr>
        </p:nvGraphicFramePr>
        <p:xfrm>
          <a:off x="6100539" y="1964237"/>
          <a:ext cx="5972191" cy="3111347"/>
        </p:xfrm>
        <a:graphic>
          <a:graphicData uri="http://schemas.openxmlformats.org/drawingml/2006/table">
            <a:tbl>
              <a:tblPr firstRow="1" bandRow="1">
                <a:tableStyleId>{5C22544A-7EE6-4342-B048-85BDC9FD1C3A}</a:tableStyleId>
              </a:tblPr>
              <a:tblGrid>
                <a:gridCol w="1155667">
                  <a:extLst>
                    <a:ext uri="{9D8B030D-6E8A-4147-A177-3AD203B41FA5}">
                      <a16:colId xmlns:a16="http://schemas.microsoft.com/office/drawing/2014/main" val="2419030278"/>
                    </a:ext>
                  </a:extLst>
                </a:gridCol>
                <a:gridCol w="4816524">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800" dirty="0">
                          <a:effectLst/>
                          <a:latin typeface="Roboto" panose="02000000000000000000"/>
                        </a:rPr>
                        <a:t>ALU I/O</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800" dirty="0">
                          <a:effectLst/>
                          <a:latin typeface="Roboto" panose="02000000000000000000"/>
                        </a:rPr>
                        <a:t>Description</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400">
                          <a:effectLst/>
                          <a:latin typeface="Roboto" panose="02000000000000000000"/>
                        </a:rPr>
                        <a:t>dw</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Data width is an input of ALU which can be 32bit or 64 bit</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400">
                          <a:effectLst/>
                          <a:latin typeface="Roboto" panose="02000000000000000000"/>
                        </a:rPr>
                        <a:t>fn</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err="1">
                          <a:effectLst/>
                          <a:latin typeface="Roboto" panose="02000000000000000000"/>
                        </a:rPr>
                        <a:t>fn</a:t>
                      </a:r>
                      <a:r>
                        <a:rPr lang="en-US" sz="1400" dirty="0">
                          <a:effectLst/>
                          <a:latin typeface="Roboto" panose="02000000000000000000"/>
                        </a:rPr>
                        <a:t> (ALU operation Bits) as input, width is predefined by 4</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400">
                          <a:effectLst/>
                          <a:latin typeface="Roboto" panose="02000000000000000000"/>
                        </a:rPr>
                        <a:t>in2</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Second input, here </a:t>
                      </a:r>
                      <a:r>
                        <a:rPr lang="en-US" sz="1400" dirty="0" err="1">
                          <a:effectLst/>
                          <a:latin typeface="Roboto" panose="02000000000000000000"/>
                        </a:rPr>
                        <a:t>xLen</a:t>
                      </a:r>
                      <a:r>
                        <a:rPr lang="en-US" sz="1400" dirty="0">
                          <a:effectLst/>
                          <a:latin typeface="Roboto" panose="02000000000000000000"/>
                        </a:rPr>
                        <a:t>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400" dirty="0">
                          <a:effectLst/>
                          <a:latin typeface="Roboto" panose="02000000000000000000"/>
                        </a:rPr>
                        <a:t>in1</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First input, here </a:t>
                      </a:r>
                      <a:r>
                        <a:rPr lang="en-US" sz="1400" dirty="0" err="1">
                          <a:effectLst/>
                          <a:latin typeface="Roboto" panose="02000000000000000000"/>
                        </a:rPr>
                        <a:t>xLen</a:t>
                      </a:r>
                      <a:r>
                        <a:rPr lang="en-US" sz="1400" dirty="0">
                          <a:effectLst/>
                          <a:latin typeface="Roboto" panose="02000000000000000000"/>
                        </a:rPr>
                        <a:t>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400">
                          <a:effectLst/>
                          <a:latin typeface="Roboto" panose="02000000000000000000"/>
                        </a:rPr>
                        <a:t>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logical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400">
                          <a:effectLst/>
                          <a:latin typeface="Roboto" panose="02000000000000000000"/>
                        </a:rPr>
                        <a:t>adder_out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mathematical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400">
                          <a:solidFill>
                            <a:schemeClr val="tx1"/>
                          </a:solidFill>
                          <a:effectLst/>
                          <a:latin typeface="Roboto" panose="02000000000000000000"/>
                        </a:rPr>
                        <a:t>cmp_out</a:t>
                      </a:r>
                      <a:endParaRPr lang="en-US" sz="140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solidFill>
                            <a:schemeClr val="tx1"/>
                          </a:solidFill>
                          <a:effectLst/>
                          <a:latin typeface="Roboto" panose="02000000000000000000"/>
                        </a:rPr>
                        <a:t>ALU output indicating branch taken or not taken </a:t>
                      </a:r>
                      <a:endParaRPr lang="en-US" sz="1400" dirty="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390526" y="3682184"/>
            <a:ext cx="6400944"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effectLst/>
                <a:latin typeface="Roboto" panose="02000000000000000000"/>
              </a:rPr>
              <a:t>In Rocket-Core ALU, this code block performs addition and</a:t>
            </a:r>
            <a:r>
              <a:rPr lang="en-GB" dirty="0">
                <a:latin typeface="Roboto" panose="02000000000000000000"/>
              </a:rPr>
              <a:t> </a:t>
            </a:r>
            <a:r>
              <a:rPr lang="en-GB" b="0" i="0" dirty="0">
                <a:effectLst/>
                <a:latin typeface="Roboto" panose="02000000000000000000"/>
              </a:rPr>
              <a:t>subtraction</a:t>
            </a:r>
            <a:br>
              <a:rPr lang="en-GB" b="0" i="0" dirty="0">
                <a:effectLst/>
                <a:latin typeface="Roboto" panose="02000000000000000000"/>
              </a:rPr>
            </a:br>
            <a:r>
              <a:rPr lang="en-GB" b="0" i="0" dirty="0">
                <a:effectLst/>
                <a:latin typeface="Roboto" panose="02000000000000000000"/>
              </a:rPr>
              <a:t> operations.</a:t>
            </a:r>
          </a:p>
          <a:p>
            <a:r>
              <a:rPr lang="en-GB" b="0" i="0" dirty="0">
                <a:effectLst/>
                <a:latin typeface="Roboto" panose="02000000000000000000"/>
              </a:rPr>
              <a:t>The </a:t>
            </a:r>
            <a:r>
              <a:rPr lang="en-GB" dirty="0">
                <a:latin typeface="Roboto" panose="02000000000000000000"/>
              </a:rPr>
              <a:t>result</a:t>
            </a:r>
            <a:r>
              <a:rPr lang="en-GB" b="0" i="0" dirty="0">
                <a:effectLst/>
                <a:latin typeface="Roboto" panose="02000000000000000000"/>
              </a:rPr>
              <a:t> of the addition / subtraction operation performed by ALU is </a:t>
            </a:r>
            <a:r>
              <a:rPr lang="en-GB" b="0" i="0" dirty="0" err="1">
                <a:effectLst/>
                <a:latin typeface="Roboto" panose="02000000000000000000"/>
              </a:rPr>
              <a:t>outputby</a:t>
            </a:r>
            <a:r>
              <a:rPr lang="en-GB" b="0" i="0" dirty="0">
                <a:effectLst/>
                <a:latin typeface="Roboto" panose="02000000000000000000"/>
              </a:rPr>
              <a:t> adder out</a:t>
            </a:r>
          </a:p>
          <a:p>
            <a:r>
              <a:rPr lang="en-GB" dirty="0">
                <a:latin typeface="Roboto" panose="02000000000000000000"/>
              </a:rPr>
              <a:t>Variable in2_inv is initialized with Mux function which has parameters, </a:t>
            </a:r>
            <a:r>
              <a:rPr lang="en-GB" dirty="0" err="1">
                <a:latin typeface="Roboto" panose="02000000000000000000"/>
              </a:rPr>
              <a:t>isSub</a:t>
            </a:r>
            <a:r>
              <a:rPr lang="en-GB" dirty="0">
                <a:latin typeface="Roboto" panose="02000000000000000000"/>
              </a:rPr>
              <a:t> function with parameter </a:t>
            </a:r>
            <a:r>
              <a:rPr lang="en-GB" dirty="0" err="1">
                <a:latin typeface="Roboto" panose="02000000000000000000"/>
              </a:rPr>
              <a:t>io.fn</a:t>
            </a:r>
            <a:r>
              <a:rPr lang="en-GB" dirty="0">
                <a:latin typeface="Roboto" panose="02000000000000000000"/>
              </a:rPr>
              <a:t> as selector, Not of io.in2 as input1 of Mux, and io.in2 as input2 of Mux</a:t>
            </a:r>
          </a:p>
          <a:p>
            <a:r>
              <a:rPr lang="en-GB" dirty="0">
                <a:latin typeface="Roboto" panose="02000000000000000000"/>
              </a:rPr>
              <a:t>Variable in1_xor_in2 is initialized with io.in1 </a:t>
            </a:r>
            <a:r>
              <a:rPr lang="en-GB" dirty="0" err="1">
                <a:latin typeface="Roboto" panose="02000000000000000000"/>
              </a:rPr>
              <a:t>XOR’ed</a:t>
            </a:r>
            <a:r>
              <a:rPr lang="en-GB" dirty="0">
                <a:latin typeface="Roboto" panose="02000000000000000000"/>
              </a:rPr>
              <a:t> ( ^ ) with in2_inv.</a:t>
            </a:r>
          </a:p>
          <a:p>
            <a:r>
              <a:rPr lang="en-GB" dirty="0" err="1">
                <a:latin typeface="Roboto" panose="02000000000000000000"/>
              </a:rPr>
              <a:t>Io.adder_out</a:t>
            </a:r>
            <a:r>
              <a:rPr lang="en-GB" dirty="0">
                <a:latin typeface="Roboto" panose="02000000000000000000"/>
              </a:rPr>
              <a:t> is wired to io.in1 + in2_inv + </a:t>
            </a:r>
            <a:r>
              <a:rPr lang="en-GB" dirty="0" err="1">
                <a:latin typeface="Roboto" panose="02000000000000000000"/>
              </a:rPr>
              <a:t>isSub</a:t>
            </a:r>
            <a:r>
              <a:rPr lang="en-GB" dirty="0">
                <a:latin typeface="Roboto" panose="02000000000000000000"/>
              </a:rPr>
              <a:t> of </a:t>
            </a:r>
            <a:r>
              <a:rPr lang="en-GB" dirty="0" err="1">
                <a:latin typeface="Roboto" panose="02000000000000000000"/>
              </a:rPr>
              <a:t>io.fn</a:t>
            </a:r>
            <a:endParaRPr lang="en-US"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2A60-F102-4832-9A5A-03D189A147C0}"/>
              </a:ext>
            </a:extLst>
          </p:cNvPr>
          <p:cNvPicPr>
            <a:picLocks noChangeAspect="1"/>
          </p:cNvPicPr>
          <p:nvPr/>
        </p:nvPicPr>
        <p:blipFill rotWithShape="1">
          <a:blip r:embed="rId2"/>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BBAAE9C-3BD1-42E6-AB8C-0FC3DBD76414}"/>
              </a:ext>
            </a:extLst>
          </p:cNvPr>
          <p:cNvSpPr>
            <a:spLocks noGrp="1"/>
          </p:cNvSpPr>
          <p:nvPr>
            <p:ph type="title"/>
          </p:nvPr>
        </p:nvSpPr>
        <p:spPr>
          <a:xfrm>
            <a:off x="1927122" y="3036692"/>
            <a:ext cx="7747820"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MASS Document of Rocket-Chip</a:t>
            </a:r>
          </a:p>
        </p:txBody>
      </p:sp>
    </p:spTree>
    <p:extLst>
      <p:ext uri="{BB962C8B-B14F-4D97-AF65-F5344CB8AC3E}">
        <p14:creationId xmlns:p14="http://schemas.microsoft.com/office/powerpoint/2010/main" val="3733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5981700" y="3875653"/>
            <a:ext cx="6134100" cy="8497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2">
                    <a:lumMod val="10000"/>
                  </a:schemeClr>
                </a:solidFill>
                <a:latin typeface="Roboto" panose="02000000000000000000"/>
              </a:rPr>
              <a:t>Using Reverse Engineered MASS Document, which includes</a:t>
            </a:r>
            <a:br>
              <a:rPr lang="en-GB" sz="1800" dirty="0">
                <a:solidFill>
                  <a:schemeClr val="tx2">
                    <a:lumMod val="10000"/>
                  </a:schemeClr>
                </a:solidFill>
                <a:latin typeface="Roboto" panose="02000000000000000000"/>
              </a:rPr>
            </a:br>
            <a:r>
              <a:rPr lang="en-GB" sz="1800" dirty="0">
                <a:solidFill>
                  <a:schemeClr val="tx2">
                    <a:lumMod val="10000"/>
                  </a:schemeClr>
                </a:solidFill>
                <a:latin typeface="Roboto" panose="02000000000000000000"/>
              </a:rPr>
              <a:t> in depth knowledge of all Rocket-Chip modules.</a:t>
            </a:r>
            <a:br>
              <a:rPr lang="en-GB" sz="1800" dirty="0">
                <a:solidFill>
                  <a:schemeClr val="tx2">
                    <a:lumMod val="10000"/>
                  </a:schemeClr>
                </a:solidFill>
                <a:latin typeface="Roboto" panose="02000000000000000000"/>
              </a:rPr>
            </a:br>
            <a:endParaRPr lang="en-GB" sz="1800" dirty="0">
              <a:solidFill>
                <a:schemeClr val="tx2">
                  <a:lumMod val="10000"/>
                </a:schemeClr>
              </a:solidFill>
              <a:latin typeface="Roboto" panose="02000000000000000000"/>
            </a:endParaRP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a:xfrm>
            <a:off x="698090" y="1265938"/>
            <a:ext cx="10515600" cy="584901"/>
          </a:xfrm>
        </p:spPr>
        <p:txBody>
          <a:bodyPr/>
          <a:lstStyle/>
          <a:p>
            <a:r>
              <a:rPr lang="en-US" dirty="0"/>
              <a:t>Rocket-Core MASS Document</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698090" y="2517261"/>
            <a:ext cx="10655710" cy="2546350"/>
          </a:xfrm>
        </p:spPr>
        <p:txBody>
          <a:bodyPr>
            <a:normAutofit/>
          </a:bodyPr>
          <a:lstStyle/>
          <a:p>
            <a:pPr algn="l"/>
            <a:r>
              <a:rPr lang="en-GB" b="0" i="0" dirty="0">
                <a:effectLst/>
                <a:latin typeface="Roboto" panose="02000000000000000000"/>
              </a:rPr>
              <a:t>This MASS Document offers in-depth knowledge of Rocket-Core SoC modules.</a:t>
            </a:r>
            <a:br>
              <a:rPr lang="en-GB" b="0" i="0" dirty="0">
                <a:effectLst/>
                <a:latin typeface="Roboto" panose="02000000000000000000"/>
              </a:rPr>
            </a:br>
            <a:endParaRPr lang="en-GB" b="0" i="0" dirty="0">
              <a:effectLst/>
              <a:latin typeface="Roboto" panose="02000000000000000000"/>
            </a:endParaRPr>
          </a:p>
          <a:p>
            <a:pPr algn="l"/>
            <a:r>
              <a:rPr lang="en-GB" b="0" i="0" dirty="0">
                <a:effectLst/>
                <a:latin typeface="Roboto" panose="02000000000000000000"/>
              </a:rPr>
              <a:t>Using Block Diagrams, Class Diagrams, Flowcharts, and describing all the keywords found in the code, description of modules</a:t>
            </a:r>
            <a:br>
              <a:rPr lang="en-GB" b="0" i="0" dirty="0">
                <a:effectLst/>
                <a:latin typeface="Roboto" panose="02000000000000000000"/>
              </a:rPr>
            </a:br>
            <a:r>
              <a:rPr lang="en-GB" b="0" i="0" dirty="0">
                <a:effectLst/>
                <a:latin typeface="Roboto" panose="02000000000000000000"/>
              </a:rPr>
              <a:t> is achieved.</a:t>
            </a:r>
            <a:br>
              <a:rPr lang="en-GB" b="0" i="0" dirty="0">
                <a:effectLst/>
                <a:latin typeface="Roboto" panose="02000000000000000000"/>
              </a:rPr>
            </a:br>
            <a:endParaRPr lang="en-GB" b="0" i="0" dirty="0">
              <a:effectLst/>
              <a:latin typeface="Roboto" panose="02000000000000000000"/>
            </a:endParaRPr>
          </a:p>
          <a:p>
            <a:r>
              <a:rPr lang="en-US" dirty="0">
                <a:latin typeface="Roboto" panose="02000000000000000000"/>
              </a:rPr>
              <a:t>This MASS Document is essential for those who have fundamental knowledge of Scala, Chisel and SoC hardware.</a:t>
            </a:r>
            <a:br>
              <a:rPr lang="en-US" dirty="0">
                <a:latin typeface="Roboto" panose="02000000000000000000"/>
              </a:rPr>
            </a:br>
            <a:endParaRPr lang="en-US" dirty="0">
              <a:latin typeface="Roboto" panose="02000000000000000000"/>
            </a:endParaRPr>
          </a:p>
          <a:p>
            <a:r>
              <a:rPr lang="en-GB" b="0" i="0" dirty="0">
                <a:effectLst/>
                <a:latin typeface="Roboto" panose="02000000000000000000"/>
              </a:rPr>
              <a:t>The keywords used in the MASS Document are explained in detail under the Appendix-Scala &amp; Chisel section.</a:t>
            </a:r>
            <a:br>
              <a:rPr lang="en-GB" b="0" i="0" dirty="0">
                <a:effectLst/>
                <a:latin typeface="Roboto" panose="02000000000000000000"/>
              </a:rPr>
            </a:br>
            <a:endParaRPr lang="en-GB" b="0" i="0" dirty="0">
              <a:effectLst/>
              <a:latin typeface="Roboto" panose="02000000000000000000"/>
            </a:endParaRP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30098" y="5361359"/>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277101" y="1783959"/>
            <a:ext cx="4619624" cy="2889114"/>
          </a:xfrm>
        </p:spPr>
        <p:txBody>
          <a:bodyPr vert="horz" lIns="91440" tIns="45720" rIns="91440" bIns="45720" rtlCol="0" anchor="b">
            <a:normAutofit/>
          </a:bodyPr>
          <a:lstStyle/>
          <a:p>
            <a:r>
              <a:rPr lang="en-US" sz="5400" dirty="0" err="1">
                <a:solidFill>
                  <a:srgbClr val="092864"/>
                </a:solidFill>
                <a:latin typeface="Roboto" panose="02000000000000000000"/>
                <a:ea typeface="+mj-ea"/>
                <a:cs typeface="+mj-cs"/>
              </a:rPr>
              <a:t>Aghaaz</a:t>
            </a:r>
            <a:r>
              <a:rPr lang="en-US" sz="5400" dirty="0">
                <a:solidFill>
                  <a:srgbClr val="092864"/>
                </a:solidFill>
                <a:latin typeface="Roboto" panose="02000000000000000000"/>
                <a:ea typeface="+mj-ea"/>
                <a:cs typeface="+mj-cs"/>
              </a:rPr>
              <a:t> (آغاز) SoC 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t>
            </a:r>
            <a:r>
              <a:rPr lang="en-US" dirty="0" err="1"/>
              <a:t>Aghaaz</a:t>
            </a:r>
            <a:r>
              <a:rPr lang="en-US" dirty="0"/>
              <a:t> (</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1800" dirty="0"/>
              <a:t>RV-32 (32-bit)</a:t>
            </a:r>
            <a:br>
              <a:rPr lang="en-US" sz="1800" dirty="0"/>
            </a:br>
            <a:endParaRPr lang="en-US" sz="1800" dirty="0"/>
          </a:p>
          <a:p>
            <a:r>
              <a:rPr lang="en-US" sz="1800" dirty="0"/>
              <a:t>I, M &amp; C extensions</a:t>
            </a:r>
            <a:br>
              <a:rPr lang="en-US" sz="1800" dirty="0"/>
            </a:br>
            <a:endParaRPr lang="en-US" sz="1800" dirty="0"/>
          </a:p>
          <a:p>
            <a:r>
              <a:rPr lang="en-US" sz="1800" dirty="0"/>
              <a:t>64-KB Instruction and Data Cache</a:t>
            </a:r>
            <a:br>
              <a:rPr lang="en-US" sz="1800" dirty="0"/>
            </a:br>
            <a:endParaRPr lang="en-US" sz="1800" dirty="0"/>
          </a:p>
          <a:p>
            <a:r>
              <a:rPr lang="en-US" sz="1800" dirty="0"/>
              <a:t>CLINT</a:t>
            </a:r>
            <a:br>
              <a:rPr lang="en-US" sz="1800" dirty="0"/>
            </a:br>
            <a:endParaRPr lang="en-US" sz="1800" dirty="0"/>
          </a:p>
          <a:p>
            <a:r>
              <a:rPr lang="en-US" sz="1800" dirty="0"/>
              <a:t>PLIC</a:t>
            </a:r>
            <a:br>
              <a:rPr lang="en-US" sz="1800" dirty="0"/>
            </a:br>
            <a:endParaRPr lang="en-US" sz="1800" dirty="0"/>
          </a:p>
          <a:p>
            <a:r>
              <a:rPr lang="en-US" sz="18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3137BB-C264-414D-9A53-310579C330E7}"/>
              </a:ext>
            </a:extLst>
          </p:cNvPr>
          <p:cNvSpPr>
            <a:spLocks noGrp="1"/>
          </p:cNvSpPr>
          <p:nvPr>
            <p:ph type="title"/>
          </p:nvPr>
        </p:nvSpPr>
        <p:spPr>
          <a:xfrm>
            <a:off x="703118" y="1168055"/>
            <a:ext cx="10515600" cy="584901"/>
          </a:xfrm>
        </p:spPr>
        <p:txBody>
          <a:bodyPr/>
          <a:lstStyle/>
          <a:p>
            <a:r>
              <a:rPr lang="en-US" dirty="0"/>
              <a:t>Configuring the </a:t>
            </a:r>
            <a:r>
              <a:rPr lang="en-US" dirty="0" err="1"/>
              <a:t>Aghaaz</a:t>
            </a:r>
            <a:r>
              <a:rPr lang="en-US" dirty="0"/>
              <a:t> SoC and Core</a:t>
            </a:r>
          </a:p>
        </p:txBody>
      </p:sp>
      <p:sp>
        <p:nvSpPr>
          <p:cNvPr id="7" name="Content Placeholder 2">
            <a:extLst>
              <a:ext uri="{FF2B5EF4-FFF2-40B4-BE49-F238E27FC236}">
                <a16:creationId xmlns:a16="http://schemas.microsoft.com/office/drawing/2014/main" id="{EC612469-0238-48C2-B89D-E5CA7B055384}"/>
              </a:ext>
            </a:extLst>
          </p:cNvPr>
          <p:cNvSpPr>
            <a:spLocks noGrp="1"/>
          </p:cNvSpPr>
          <p:nvPr>
            <p:ph idx="1"/>
          </p:nvPr>
        </p:nvSpPr>
        <p:spPr>
          <a:xfrm>
            <a:off x="703118" y="2641835"/>
            <a:ext cx="10515600" cy="1522661"/>
          </a:xfrm>
        </p:spPr>
        <p:txBody>
          <a:bodyPr>
            <a:noAutofit/>
          </a:bodyPr>
          <a:lstStyle/>
          <a:p>
            <a:r>
              <a:rPr lang="en-US" sz="2800" dirty="0"/>
              <a:t>Create a Aghaaz Core Class with requisite configuration.</a:t>
            </a:r>
            <a:br>
              <a:rPr lang="en-US" sz="2800" dirty="0"/>
            </a:br>
            <a:endParaRPr lang="en-US" sz="2800" dirty="0"/>
          </a:p>
          <a:p>
            <a:r>
              <a:rPr lang="en-US" sz="2800" dirty="0"/>
              <a:t>Add  the Aghaaz Core class in the System configuration .</a:t>
            </a:r>
          </a:p>
        </p:txBody>
      </p:sp>
    </p:spTree>
    <p:extLst>
      <p:ext uri="{BB962C8B-B14F-4D97-AF65-F5344CB8AC3E}">
        <p14:creationId xmlns:p14="http://schemas.microsoft.com/office/powerpoint/2010/main" val="3725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a:xfrm>
            <a:off x="838200" y="477798"/>
            <a:ext cx="5025887" cy="584901"/>
          </a:xfrm>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986838" y="1152938"/>
                <a:ext cx="10515600" cy="4959627"/>
              </a:xfrm>
            </p:spPr>
            <p:txBody>
              <a:bodyPr>
                <a:noAutofit/>
              </a:bodyPr>
              <a:lstStyle/>
              <a:p>
                <a:r>
                  <a:rPr lang="en-US" dirty="0">
                    <a:solidFill>
                      <a:schemeClr val="tx1"/>
                    </a:solidFill>
                  </a:rPr>
                  <a:t>Goals</a:t>
                </a:r>
              </a:p>
              <a:p>
                <a:pPr lvl="1"/>
                <a:r>
                  <a:rPr lang="en-US" dirty="0">
                    <a:solidFill>
                      <a:schemeClr val="tx1"/>
                    </a:solidFill>
                  </a:rPr>
                  <a:t>To demonstrate our indigenous methodology used to reverse engineer Rocket-Chip for the generation of a custom System on a Chip (SoC).</a:t>
                </a:r>
              </a:p>
              <a:p>
                <a:pPr lvl="1"/>
                <a:r>
                  <a:rPr lang="en-US" dirty="0">
                    <a:solidFill>
                      <a:schemeClr val="tx1"/>
                    </a:solidFill>
                  </a:rPr>
                  <a:t>To provide an overview of the </a:t>
                </a:r>
                <a:r>
                  <a:rPr lang="en-US" i="1" dirty="0">
                    <a:solidFill>
                      <a:schemeClr val="tx1"/>
                    </a:solidFill>
                  </a:rPr>
                  <a:t>Micro-Architecture and Software Specification (MASS) </a:t>
                </a:r>
                <a:r>
                  <a:rPr lang="en-US" dirty="0">
                    <a:solidFill>
                      <a:schemeClr val="tx1"/>
                    </a:solidFill>
                  </a:rPr>
                  <a:t>Document designed through our methodology that would enable developers or enthusiasts to modify Rocket-Chip’s modules and create an Intellectual Property (IP) using it.</a:t>
                </a:r>
              </a:p>
              <a:p>
                <a:r>
                  <a:rPr lang="en-US" dirty="0">
                    <a:solidFill>
                      <a:schemeClr val="tx1"/>
                    </a:solidFill>
                  </a:rPr>
                  <a:t>Complexity of Task </a:t>
                </a:r>
              </a:p>
              <a:p>
                <a:pPr lvl="1"/>
                <a:r>
                  <a:rPr lang="en-US" dirty="0">
                    <a:solidFill>
                      <a:schemeClr val="tx1"/>
                    </a:solidFill>
                  </a:rPr>
                  <a:t>Rocket-Chip contains 328 source files of Scala in 23 directories, and 33,427 total lines of Scala code. </a:t>
                </a:r>
              </a:p>
              <a:p>
                <a:pPr lvl="1"/>
                <a:r>
                  <a:rPr lang="en-US" dirty="0">
                    <a:solidFill>
                      <a:schemeClr val="tx1"/>
                    </a:solidFill>
                  </a:rPr>
                  <a:t>To the best of our knowledge there is no previous MASS Document of Rocket-Chip available for micro-architecture as well as software level understanding.</a:t>
                </a:r>
              </a:p>
              <a:p>
                <a:r>
                  <a:rPr lang="en-US" dirty="0">
                    <a:solidFill>
                      <a:schemeClr val="tx1"/>
                    </a:solidFill>
                  </a:rPr>
                  <a:t>Software Methodology</a:t>
                </a:r>
              </a:p>
              <a:p>
                <a:pPr lvl="1"/>
                <a:r>
                  <a:rPr lang="en-US" dirty="0">
                    <a:solidFill>
                      <a:schemeClr val="tx1"/>
                    </a:solidFill>
                  </a:rPr>
                  <a:t>Object Oriented Programming (OOP) principles and  high-level Functional Programming concepts were used to better understand the structure of the Rocket-Chip code.</a:t>
                </a:r>
              </a:p>
              <a:p>
                <a:pPr lvl="1"/>
                <a:r>
                  <a:rPr lang="en-US" dirty="0">
                    <a:solidFill>
                      <a:schemeClr val="tx1"/>
                    </a:solidFill>
                  </a:rPr>
                  <a:t>Flowcharts, UML Class Diagrams and Block Diagrams were made to understand the in-depth functionality of each module inside the Rocket-Chip.</a:t>
                </a:r>
              </a:p>
              <a:p>
                <a:r>
                  <a:rPr lang="en-US" dirty="0">
                    <a:solidFill>
                      <a:schemeClr val="tx1"/>
                    </a:solidFill>
                  </a:rPr>
                  <a:t>Future Research </a:t>
                </a:r>
              </a:p>
              <a:p>
                <a:pPr lvl="1"/>
                <a:r>
                  <a:rPr lang="en-GB" b="0" i="0" dirty="0">
                    <a:solidFill>
                      <a:schemeClr val="tx1"/>
                    </a:solidFill>
                    <a:effectLst/>
                    <a:latin typeface="Roboto" panose="02000000000000000000"/>
                    <a:cs typeface="Raavi" panose="020B0502040204020203" pitchFamily="34" charset="0"/>
                  </a:rPr>
                  <a:t>Integrate peripherals with the Rocket-Chip SoC that are not </a:t>
                </a:r>
                <a:r>
                  <a:rPr lang="en-GB" dirty="0">
                    <a:solidFill>
                      <a:schemeClr val="tx1"/>
                    </a:solidFill>
                    <a:latin typeface="Roboto" panose="02000000000000000000"/>
                    <a:cs typeface="Raavi" panose="020B0502040204020203" pitchFamily="34" charset="0"/>
                  </a:rPr>
                  <a:t>available</a:t>
                </a:r>
                <a:r>
                  <a:rPr lang="en-GB" b="0" i="0" dirty="0">
                    <a:solidFill>
                      <a:schemeClr val="tx1"/>
                    </a:solidFill>
                    <a:effectLst/>
                    <a:latin typeface="Roboto" panose="02000000000000000000"/>
                    <a:cs typeface="Raavi" panose="020B0502040204020203" pitchFamily="34" charset="0"/>
                  </a:rPr>
                  <a:t> in the Rocket-Chip repository which includes GPIO, </a:t>
                </a:r>
                <a14:m>
                  <m:oMath xmlns:m="http://schemas.openxmlformats.org/officeDocument/2006/math">
                    <m:sSup>
                      <m:sSupPr>
                        <m:ctrlPr>
                          <a:rPr lang="en-GB" i="1" smtClean="0">
                            <a:solidFill>
                              <a:schemeClr val="tx1"/>
                            </a:solidFill>
                            <a:effectLst/>
                            <a:latin typeface="Cambria Math" panose="02040503050406030204" pitchFamily="18" charset="0"/>
                            <a:cs typeface="Raavi" panose="020B0502040204020203" pitchFamily="34" charset="0"/>
                          </a:rPr>
                        </m:ctrlPr>
                      </m:sSupPr>
                      <m:e>
                        <m:r>
                          <m:rPr>
                            <m:sty m:val="p"/>
                          </m:rPr>
                          <a:rPr lang="en-GB" b="0" i="0" smtClean="0">
                            <a:solidFill>
                              <a:schemeClr val="tx1"/>
                            </a:solidFill>
                            <a:effectLst/>
                            <a:latin typeface="Cambria Math" panose="02040503050406030204" pitchFamily="18" charset="0"/>
                            <a:cs typeface="Raavi" panose="020B0502040204020203" pitchFamily="34" charset="0"/>
                          </a:rPr>
                          <m:t>I</m:t>
                        </m:r>
                      </m:e>
                      <m:sup>
                        <m:r>
                          <a:rPr lang="en-GB" b="0" i="0" smtClean="0">
                            <a:solidFill>
                              <a:schemeClr val="tx1"/>
                            </a:solidFill>
                            <a:effectLst/>
                            <a:latin typeface="Cambria Math" panose="02040503050406030204" pitchFamily="18" charset="0"/>
                            <a:cs typeface="Raavi" panose="020B0502040204020203" pitchFamily="34" charset="0"/>
                          </a:rPr>
                          <m:t>2</m:t>
                        </m:r>
                      </m:sup>
                    </m:sSup>
                    <m:r>
                      <m:rPr>
                        <m:sty m:val="p"/>
                      </m:rPr>
                      <a:rPr lang="en-GB" b="0" i="0" smtClean="0">
                        <a:solidFill>
                          <a:schemeClr val="tx1"/>
                        </a:solidFill>
                        <a:effectLst/>
                        <a:latin typeface="Cambria Math" panose="02040503050406030204" pitchFamily="18" charset="0"/>
                        <a:cs typeface="Raavi" panose="020B0502040204020203" pitchFamily="34" charset="0"/>
                      </a:rPr>
                      <m:t>C</m:t>
                    </m:r>
                  </m:oMath>
                </a14:m>
                <a:r>
                  <a:rPr lang="en-GB" dirty="0">
                    <a:solidFill>
                      <a:schemeClr val="tx1"/>
                    </a:solidFill>
                    <a:effectLst/>
                    <a:latin typeface="Roboto" panose="02000000000000000000"/>
                    <a:cs typeface="Raavi" panose="020B0502040204020203" pitchFamily="34" charset="0"/>
                  </a:rPr>
                  <a:t>,</a:t>
                </a:r>
                <a:r>
                  <a:rPr lang="en-GB" dirty="0">
                    <a:solidFill>
                      <a:schemeClr val="tx1"/>
                    </a:solidFill>
                    <a:effectLst/>
                    <a:latin typeface="Ravie" panose="04040805050809020602" pitchFamily="82" charset="0"/>
                    <a:cs typeface="Raavi" panose="020B0502040204020203" pitchFamily="34" charset="0"/>
                  </a:rPr>
                  <a:t> </a:t>
                </a:r>
                <a:r>
                  <a:rPr lang="en-GB" b="0" i="0" dirty="0">
                    <a:solidFill>
                      <a:schemeClr val="tx1"/>
                    </a:solidFill>
                    <a:effectLst/>
                    <a:latin typeface="Roboto" panose="02000000000000000000"/>
                    <a:cs typeface="Raavi" panose="020B0502040204020203" pitchFamily="34" charset="0"/>
                  </a:rPr>
                  <a:t>JTAG etc.</a:t>
                </a:r>
                <a:endParaRPr lang="en-US" b="0" i="0" dirty="0">
                  <a:solidFill>
                    <a:schemeClr val="tx1"/>
                  </a:solidFill>
                  <a:effectLst/>
                  <a:latin typeface="Roboto" panose="02000000000000000000"/>
                  <a:cs typeface="Raavi" panose="020B0502040204020203" pitchFamily="34" charset="0"/>
                </a:endParaRPr>
              </a:p>
              <a:p>
                <a:pPr lvl="1"/>
                <a:r>
                  <a:rPr lang="en-US" dirty="0">
                    <a:solidFill>
                      <a:schemeClr val="tx1"/>
                    </a:solidFill>
                  </a:rPr>
                  <a:t>Creates parameterizable Micro-Architecture.</a:t>
                </a:r>
              </a:p>
              <a:p>
                <a:pPr lvl="1"/>
                <a:r>
                  <a:rPr lang="en-US" sz="1600" dirty="0"/>
                  <a:t>Extend to include the any Extensions</a:t>
                </a:r>
                <a:endParaRPr lang="en-US" sz="1600" dirty="0">
                  <a:solidFill>
                    <a:schemeClr val="tx1"/>
                  </a:solidFill>
                </a:endParaRPr>
              </a:p>
            </p:txBody>
          </p:sp>
        </mc:Choice>
        <mc:Fallback xmlns="">
          <p:sp>
            <p:nvSpPr>
              <p:cNvPr id="3" name="Content Placeholder 2">
                <a:extLst>
                  <a:ext uri="{FF2B5EF4-FFF2-40B4-BE49-F238E27FC236}">
                    <a16:creationId xmlns:a16="http://schemas.microsoft.com/office/drawing/2014/main" id="{446775FD-FA10-448C-9E28-EB3E3C05B322}"/>
                  </a:ext>
                </a:extLst>
              </p:cNvPr>
              <p:cNvSpPr>
                <a:spLocks noGrp="1" noRot="1" noChangeAspect="1" noMove="1" noResize="1" noEditPoints="1" noAdjustHandles="1" noChangeArrowheads="1" noChangeShapeType="1" noTextEdit="1"/>
              </p:cNvSpPr>
              <p:nvPr>
                <p:ph idx="1"/>
              </p:nvPr>
            </p:nvSpPr>
            <p:spPr>
              <a:xfrm>
                <a:off x="986838" y="1152938"/>
                <a:ext cx="10515600" cy="4959627"/>
              </a:xfrm>
              <a:blipFill>
                <a:blip r:embed="rId3"/>
                <a:stretch>
                  <a:fillRect l="-116" t="-614" b="-61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02030"/>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fontScale="90000"/>
          </a:bodyPr>
          <a:lstStyle/>
          <a:p>
            <a:r>
              <a:rPr lang="en-US" dirty="0"/>
              <a:t>Configuring </a:t>
            </a:r>
            <a:r>
              <a:rPr lang="en-US" dirty="0" err="1"/>
              <a:t>Aghaaz</a:t>
            </a:r>
            <a:r>
              <a:rPr lang="en-US" dirty="0"/>
              <a:t>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626255" cy="715089"/>
          </a:xfrm>
          <a:prstGeom prst="roundRect">
            <a:avLst/>
          </a:prstGeom>
          <a:noFill/>
          <a:ln w="28575">
            <a:noFill/>
          </a:ln>
          <a:effectLst/>
        </p:spPr>
        <p:txBody>
          <a:bodyPr wrap="square" rtlCol="0">
            <a:spAutoFit/>
          </a:bodyPr>
          <a:lstStyle/>
          <a:p>
            <a:r>
              <a:rPr lang="en-US" dirty="0">
                <a:solidFill>
                  <a:srgbClr val="092864"/>
                </a:solidFill>
                <a:latin typeface="Roboto" panose="02000000000000000000"/>
              </a:rPr>
              <a:t>Rocket-Core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6" y="3520761"/>
            <a:ext cx="1578423"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Data Cache parameters</a:t>
            </a:r>
          </a:p>
        </p:txBody>
      </p:sp>
      <p:cxnSp>
        <p:nvCxnSpPr>
          <p:cNvPr id="16" name="Straight Arrow Connector 15"/>
          <p:cNvCxnSpPr>
            <a:cxnSpLocks/>
            <a:endCxn id="14" idx="1"/>
          </p:cNvCxnSpPr>
          <p:nvPr/>
        </p:nvCxnSpPr>
        <p:spPr>
          <a:xfrm>
            <a:off x="6014582" y="3843927"/>
            <a:ext cx="3379794"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397104"/>
            <a:ext cx="4500838" cy="99557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2009207"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a:t>
            </a:r>
            <a:r>
              <a:rPr lang="en-US" sz="1400" b="0" dirty="0" err="1"/>
              <a:t>src</a:t>
            </a:r>
            <a:r>
              <a:rPr lang="en-US" sz="1400" b="0" dirty="0"/>
              <a:t>/main/</a:t>
            </a:r>
            <a:r>
              <a:rPr lang="en-US" sz="1400" b="0" dirty="0" err="1"/>
              <a:t>scala</a:t>
            </a:r>
            <a:r>
              <a:rPr lang="en-US" sz="1400" b="0" dirty="0"/>
              <a:t>/subsystem/</a:t>
            </a:r>
            <a:r>
              <a:rPr lang="en-US" sz="1400" b="0" dirty="0" err="1"/>
              <a:t>Config.scala</a:t>
            </a:r>
            <a:endParaRPr lang="en-US" sz="1400" b="0" dirty="0"/>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latin typeface="Roboto" panose="02000000000000000000"/>
              </a:rPr>
              <a:t>Path to Default Configuration Scala File</a:t>
            </a:r>
            <a:endParaRPr lang="en-US" dirty="0">
              <a:latin typeface="Roboto" panose="02000000000000000000"/>
            </a:endParaRPr>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normAutofit/>
          </a:bodyPr>
          <a:lstStyle/>
          <a:p>
            <a:r>
              <a:rPr lang="en-US" dirty="0">
                <a:latin typeface="Roboto" panose="02000000000000000000"/>
              </a:rPr>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2533650" y="1581592"/>
            <a:ext cx="5720807" cy="307777"/>
          </a:xfrm>
          <a:prstGeom prst="rect">
            <a:avLst/>
          </a:prstGeom>
          <a:noFill/>
          <a:ln>
            <a:noFill/>
          </a:ln>
          <a:effectLst>
            <a:glow rad="50800">
              <a:srgbClr val="092864">
                <a:alpha val="60000"/>
              </a:srgbClr>
            </a:glow>
          </a:effectLst>
        </p:spPr>
        <p:txBody>
          <a:bodyPr wrap="square" rtlCol="0">
            <a:spAutoFit/>
          </a:bodyPr>
          <a:lstStyle/>
          <a:p>
            <a:r>
              <a:rPr lang="en-US" sz="1400" dirty="0" err="1">
                <a:latin typeface="Roboto" panose="02000000000000000000"/>
              </a:rPr>
              <a:t>RocketCoreParams</a:t>
            </a:r>
            <a:r>
              <a:rPr lang="en-US" sz="1400" dirty="0">
                <a:latin typeface="Roboto" panose="02000000000000000000"/>
              </a:rPr>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463255"/>
            <a:ext cx="3823366" cy="95410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We added </a:t>
            </a:r>
            <a:r>
              <a:rPr lang="en-US" sz="1400" dirty="0" err="1">
                <a:latin typeface="Roboto" panose="02000000000000000000"/>
              </a:rPr>
              <a:t>MulDiv</a:t>
            </a:r>
            <a:r>
              <a:rPr lang="en-US" sz="1400" dirty="0">
                <a:latin typeface="Roboto" panose="02000000000000000000"/>
              </a:rPr>
              <a:t>(Multiplier) with </a:t>
            </a:r>
            <a:r>
              <a:rPr lang="en-US" sz="1400" dirty="0" err="1">
                <a:latin typeface="Roboto" panose="02000000000000000000"/>
              </a:rPr>
              <a:t>MulDivParmas</a:t>
            </a:r>
            <a:r>
              <a:rPr lang="en-US" sz="1400" dirty="0">
                <a:latin typeface="Roboto" panose="02000000000000000000"/>
              </a:rPr>
              <a:t>, having default values, in the </a:t>
            </a:r>
            <a:r>
              <a:rPr lang="en-US" sz="1400" dirty="0" err="1">
                <a:latin typeface="Roboto" panose="02000000000000000000"/>
              </a:rPr>
              <a:t>RocketCoreParams</a:t>
            </a:r>
            <a:r>
              <a:rPr lang="en-US" sz="1400" dirty="0">
                <a:latin typeface="Roboto" panose="02000000000000000000"/>
              </a:rPr>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21" idx="1"/>
          </p:cNvCxnSpPr>
          <p:nvPr/>
        </p:nvCxnSpPr>
        <p:spPr>
          <a:xfrm flipV="1">
            <a:off x="6703077" y="1914186"/>
            <a:ext cx="1551380" cy="8277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523220"/>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the value of </a:t>
            </a:r>
            <a:r>
              <a:rPr lang="en-US" sz="1400" dirty="0" err="1">
                <a:latin typeface="Roboto" panose="02000000000000000000"/>
              </a:rPr>
              <a:t>useAtomics</a:t>
            </a:r>
            <a:r>
              <a:rPr lang="en-US" sz="1400" dirty="0">
                <a:latin typeface="Roboto" panose="02000000000000000000"/>
              </a:rPr>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768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3425077" cy="307777"/>
          </a:xfrm>
          <a:prstGeom prst="rect">
            <a:avLst/>
          </a:prstGeom>
          <a:noFill/>
        </p:spPr>
        <p:txBody>
          <a:bodyPr wrap="square" rtlCol="0">
            <a:spAutoFit/>
          </a:bodyPr>
          <a:lstStyle/>
          <a:p>
            <a:r>
              <a:rPr lang="en-GB" sz="1400" b="0" i="0" dirty="0">
                <a:effectLst/>
                <a:latin typeface="Roboto" panose="02000000000000000000"/>
              </a:rPr>
              <a:t>The number of cycles per multiplication.</a:t>
            </a:r>
            <a:endParaRPr lang="en-US" sz="1400" dirty="0">
              <a:latin typeface="Roboto" panose="02000000000000000000"/>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3497921" cy="954107"/>
          </a:xfrm>
          <a:prstGeom prst="rect">
            <a:avLst/>
          </a:prstGeom>
          <a:noFill/>
        </p:spPr>
        <p:txBody>
          <a:bodyPr wrap="square" rtlCol="0">
            <a:spAutoFit/>
          </a:bodyPr>
          <a:lstStyle/>
          <a:p>
            <a:r>
              <a:rPr lang="en-GB" sz="1400" b="0" i="0" dirty="0" err="1">
                <a:effectLst/>
                <a:latin typeface="Roboto" panose="02000000000000000000"/>
                <a:cs typeface="Arial" panose="020B0604020202020204" pitchFamily="34" charset="0"/>
              </a:rPr>
              <a:t>mulEarlyOut</a:t>
            </a:r>
            <a:r>
              <a:rPr lang="en-GB" sz="1400" b="0" i="0" dirty="0">
                <a:effectLst/>
                <a:latin typeface="Roboto" panose="02000000000000000000"/>
                <a:cs typeface="Arial" panose="020B0604020202020204" pitchFamily="34" charset="0"/>
              </a:rPr>
              <a:t> will make the multiplier's latency data-dependent, i.e., it will take fewer cycles to multiply small numbers than large ones.</a:t>
            </a:r>
            <a:endParaRPr lang="en-US" sz="1400" dirty="0">
              <a:latin typeface="Roboto" panose="0200000000000000000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82870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738664"/>
          </a:xfrm>
          <a:prstGeom prst="rect">
            <a:avLst/>
          </a:prstGeom>
          <a:noFill/>
        </p:spPr>
        <p:txBody>
          <a:bodyPr wrap="square" rtlCol="0">
            <a:spAutoFit/>
          </a:bodyPr>
          <a:lstStyle/>
          <a:p>
            <a:r>
              <a:rPr lang="en-GB" sz="1400" b="0" i="0" dirty="0" err="1">
                <a:effectLst/>
                <a:latin typeface="Roboto" panose="02000000000000000000"/>
              </a:rPr>
              <a:t>divEarlyOut</a:t>
            </a:r>
            <a:r>
              <a:rPr lang="en-GB" sz="1400" b="0" i="0" dirty="0">
                <a:effectLst/>
                <a:latin typeface="Roboto" panose="02000000000000000000"/>
              </a:rPr>
              <a:t> is analogous to </a:t>
            </a:r>
            <a:r>
              <a:rPr lang="en-GB" sz="1400" b="0" i="0" dirty="0" err="1">
                <a:effectLst/>
                <a:latin typeface="Roboto" panose="02000000000000000000"/>
              </a:rPr>
              <a:t>mulEarlyOut</a:t>
            </a:r>
            <a:r>
              <a:rPr lang="en-GB" sz="1400" b="0" i="0" dirty="0">
                <a:effectLst/>
                <a:latin typeface="Roboto" panose="02000000000000000000"/>
              </a:rPr>
              <a:t> (smaller numbers divide more quickly than larger ones).</a:t>
            </a:r>
            <a:endParaRPr lang="en-US" sz="1400" dirty="0">
              <a:latin typeface="Roboto" panose="02000000000000000000"/>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2533650" y="1550097"/>
            <a:ext cx="5301487"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1" name="Rectangle 20">
            <a:extLst>
              <a:ext uri="{FF2B5EF4-FFF2-40B4-BE49-F238E27FC236}">
                <a16:creationId xmlns:a16="http://schemas.microsoft.com/office/drawing/2014/main" id="{854AD751-F747-413B-9656-C6DE96BA7598}"/>
              </a:ext>
            </a:extLst>
          </p:cNvPr>
          <p:cNvSpPr/>
          <p:nvPr/>
        </p:nvSpPr>
        <p:spPr>
          <a:xfrm>
            <a:off x="8254457" y="1411010"/>
            <a:ext cx="3823366" cy="100635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3209200"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6" name="Rectangle 25">
            <a:extLst>
              <a:ext uri="{FF2B5EF4-FFF2-40B4-BE49-F238E27FC236}">
                <a16:creationId xmlns:a16="http://schemas.microsoft.com/office/drawing/2014/main" id="{C206DD56-CCE7-47F7-8C27-9FE3855B8D72}"/>
              </a:ext>
            </a:extLst>
          </p:cNvPr>
          <p:cNvSpPr/>
          <p:nvPr/>
        </p:nvSpPr>
        <p:spPr>
          <a:xfrm>
            <a:off x="7250264" y="3952829"/>
            <a:ext cx="3469171" cy="94537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0"/>
            <a:ext cx="3590605" cy="6765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90498"/>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1" name="TextBox 30">
            <a:extLst>
              <a:ext uri="{FF2B5EF4-FFF2-40B4-BE49-F238E27FC236}">
                <a16:creationId xmlns:a16="http://schemas.microsoft.com/office/drawing/2014/main" id="{DEF43A8E-D418-423B-96D9-C292F5955CFE}"/>
              </a:ext>
            </a:extLst>
          </p:cNvPr>
          <p:cNvSpPr txBox="1"/>
          <p:nvPr/>
        </p:nvSpPr>
        <p:spPr>
          <a:xfrm>
            <a:off x="130884" y="3924218"/>
            <a:ext cx="1434100" cy="1600438"/>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a:t>
            </a:r>
            <a:r>
              <a:rPr lang="en-US" sz="1400" dirty="0" err="1">
                <a:latin typeface="Roboto" panose="02000000000000000000"/>
              </a:rPr>
              <a:t>fpu</a:t>
            </a:r>
            <a:r>
              <a:rPr lang="en-US" sz="1400" dirty="0">
                <a:latin typeface="Roboto" panose="02000000000000000000"/>
              </a:rPr>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78536" y="3956941"/>
            <a:ext cx="1571800" cy="15677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err="1"/>
              <a:t>Aghaaz</a:t>
            </a:r>
            <a:r>
              <a:rPr lang="en-US" dirty="0"/>
              <a:t> Core Params</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sz="1800" dirty="0">
                <a:latin typeface="Roboto" panose="02000000000000000000"/>
              </a:rPr>
              <a:t>In the </a:t>
            </a:r>
            <a:r>
              <a:rPr lang="en-US" sz="1800" dirty="0" err="1">
                <a:latin typeface="Roboto" panose="02000000000000000000"/>
              </a:rPr>
              <a:t>RocketCoreParams</a:t>
            </a:r>
            <a:r>
              <a:rPr lang="en-US" sz="1800" dirty="0">
                <a:latin typeface="Roboto" panose="02000000000000000000"/>
              </a:rPr>
              <a:t>, useCompressed is true, means C extension is enabled by default.</a:t>
            </a:r>
          </a:p>
          <a:p>
            <a:endParaRPr lang="en-US" sz="1800" dirty="0">
              <a:latin typeface="Roboto" panose="02000000000000000000"/>
            </a:endParaRPr>
          </a:p>
          <a:p>
            <a:endParaRPr lang="en-US" sz="1800" dirty="0">
              <a:latin typeface="Roboto" panose="02000000000000000000"/>
            </a:endParaRPr>
          </a:p>
          <a:p>
            <a:endParaRPr lang="en-US" sz="1800" dirty="0">
              <a:latin typeface="Roboto" panose="02000000000000000000"/>
            </a:endParaRPr>
          </a:p>
          <a:p>
            <a:pPr marL="0" indent="0">
              <a:buNone/>
            </a:pPr>
            <a:endParaRPr lang="en-US" sz="1800" dirty="0">
              <a:latin typeface="Roboto" panose="02000000000000000000"/>
            </a:endParaRPr>
          </a:p>
          <a:p>
            <a:r>
              <a:rPr lang="en-GB" sz="1800" b="0" i="0" dirty="0">
                <a:solidFill>
                  <a:schemeClr val="bg2">
                    <a:lumMod val="10000"/>
                  </a:schemeClr>
                </a:solidFill>
                <a:effectLst/>
                <a:latin typeface="Roboto" panose="02000000000000000000"/>
              </a:rPr>
              <a:t>Extension I is the base extension and is supported by default as well.</a:t>
            </a:r>
          </a:p>
          <a:p>
            <a:endParaRPr lang="en-US" sz="1800" dirty="0">
              <a:latin typeface="Roboto" panose="02000000000000000000"/>
            </a:endParaRPr>
          </a:p>
          <a:p>
            <a:r>
              <a:rPr lang="en-US" sz="1800" dirty="0">
                <a:latin typeface="Roboto" panose="02000000000000000000"/>
              </a:rPr>
              <a:t>Hence, </a:t>
            </a:r>
            <a:r>
              <a:rPr lang="en-US" sz="1800" dirty="0" err="1">
                <a:latin typeface="Roboto" panose="02000000000000000000"/>
              </a:rPr>
              <a:t>Aghaaz</a:t>
            </a:r>
            <a:r>
              <a:rPr lang="en-US" sz="1800" dirty="0">
                <a:latin typeface="Roboto" panose="02000000000000000000"/>
              </a:rPr>
              <a:t> core is configured to support I, M and C Extensions.</a:t>
            </a: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3406171070"/>
              </p:ext>
            </p:extLst>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err="1">
                          <a:latin typeface="Roboto" panose="02000000000000000000"/>
                        </a:rPr>
                        <a:t>useCompressed</a:t>
                      </a:r>
                      <a:endParaRPr lang="en-US"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latin typeface="Roboto" panose="02000000000000000000"/>
                        </a:rPr>
                        <a:t>useCompressed</a:t>
                      </a:r>
                      <a:r>
                        <a:rPr lang="en-US" dirty="0">
                          <a:latin typeface="Roboto" panose="02000000000000000000"/>
                        </a:rPr>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209550" y="1517743"/>
            <a:ext cx="6334125" cy="4178208"/>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781050" y="932841"/>
            <a:ext cx="6638925" cy="584901"/>
          </a:xfrm>
        </p:spPr>
        <p:txBody>
          <a:bodyPr>
            <a:noAutofit/>
          </a:bodyPr>
          <a:lstStyle/>
          <a:p>
            <a:r>
              <a:rPr lang="en-US" dirty="0"/>
              <a:t>Configuring the </a:t>
            </a:r>
            <a:r>
              <a:rPr lang="en-US" dirty="0" err="1"/>
              <a:t>icache</a:t>
            </a:r>
            <a:r>
              <a:rPr lang="en-US" dirty="0"/>
              <a:t> and </a:t>
            </a:r>
            <a:r>
              <a:rPr lang="en-US" dirty="0" err="1"/>
              <a:t>dcache</a:t>
            </a:r>
            <a:r>
              <a:rPr lang="en-US" dirty="0"/>
              <a:t> in </a:t>
            </a:r>
            <a:br>
              <a:rPr lang="en-US" dirty="0"/>
            </a:br>
            <a:r>
              <a:rPr lang="en-US" dirty="0" err="1"/>
              <a:t>Aghaaz</a:t>
            </a:r>
            <a:r>
              <a:rPr lang="en-US" dirty="0"/>
              <a:t>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5991226" y="2112843"/>
            <a:ext cx="6200774"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1800" dirty="0">
                <a:latin typeface="Roboto" panose="02000000000000000000"/>
              </a:rPr>
              <a:t>Dcache has </a:t>
            </a:r>
            <a:r>
              <a:rPr lang="en-GB" sz="1800" i="1" dirty="0" err="1">
                <a:latin typeface="Courier New" panose="02070309020205020404" pitchFamily="49" charset="0"/>
                <a:cs typeface="Courier New" panose="02070309020205020404" pitchFamily="49" charset="0"/>
              </a:rPr>
              <a:t>DCacheParams</a:t>
            </a:r>
            <a:r>
              <a:rPr lang="en-GB" sz="1800" dirty="0">
                <a:latin typeface="Roboto" panose="02000000000000000000"/>
              </a:rPr>
              <a:t>, which set the parameters for Data Cache.</a:t>
            </a:r>
            <a:br>
              <a:rPr lang="en-GB" sz="1800" dirty="0">
                <a:latin typeface="Roboto" panose="02000000000000000000"/>
              </a:rPr>
            </a:br>
            <a:r>
              <a:rPr lang="en-GB" sz="1800" dirty="0">
                <a:latin typeface="Roboto" panose="02000000000000000000"/>
              </a:rPr>
              <a:t> </a:t>
            </a:r>
          </a:p>
          <a:p>
            <a:pPr marL="342900" indent="-342900">
              <a:buFont typeface="Arial" panose="020B0604020202020204" pitchFamily="34" charset="0"/>
              <a:buChar char="•"/>
            </a:pPr>
            <a:r>
              <a:rPr lang="en-GB" sz="1800" dirty="0">
                <a:latin typeface="Roboto" panose="02000000000000000000"/>
              </a:rPr>
              <a:t>Similarly, </a:t>
            </a:r>
            <a:r>
              <a:rPr lang="en-GB" sz="1800" dirty="0" err="1">
                <a:latin typeface="Roboto" panose="02000000000000000000"/>
              </a:rPr>
              <a:t>ICache</a:t>
            </a:r>
            <a:r>
              <a:rPr lang="en-GB" sz="1800" dirty="0">
                <a:latin typeface="Roboto" panose="02000000000000000000"/>
              </a:rPr>
              <a:t> has </a:t>
            </a:r>
            <a:r>
              <a:rPr lang="en-GB" sz="1800" i="1" dirty="0" err="1">
                <a:latin typeface="Courier New" panose="02070309020205020404" pitchFamily="49" charset="0"/>
                <a:cs typeface="Courier New" panose="02070309020205020404" pitchFamily="49" charset="0"/>
              </a:rPr>
              <a:t>ICacheParams</a:t>
            </a:r>
            <a:r>
              <a:rPr lang="en-GB" sz="1800" dirty="0">
                <a:latin typeface="Roboto" panose="02000000000000000000"/>
              </a:rPr>
              <a:t>, which are </a:t>
            </a:r>
            <a:br>
              <a:rPr lang="en-GB" sz="1800" dirty="0">
                <a:latin typeface="Roboto" panose="02000000000000000000"/>
              </a:rPr>
            </a:br>
            <a:r>
              <a:rPr lang="en-GB" sz="1800" dirty="0">
                <a:latin typeface="Roboto" panose="02000000000000000000"/>
              </a:rPr>
              <a:t>parameters for the Instruction Cache configuration</a:t>
            </a:r>
            <a:r>
              <a:rPr lang="en-GB" sz="1400" dirty="0">
                <a:latin typeface="Roboto" panose="02000000000000000000"/>
              </a:rPr>
              <a:t>.</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622430"/>
            <a:ext cx="6297265" cy="451672"/>
          </a:xfrm>
        </p:spPr>
        <p:txBody>
          <a:bodyPr>
            <a:noAutofit/>
          </a:bodyPr>
          <a:lstStyle/>
          <a:p>
            <a:r>
              <a:rPr lang="en-US"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1488142403"/>
              </p:ext>
            </p:extLst>
          </p:nvPr>
        </p:nvGraphicFramePr>
        <p:xfrm>
          <a:off x="828678" y="1192950"/>
          <a:ext cx="10515597" cy="185420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t>nMSHRs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sz="1200" dirty="0" err="1"/>
                        <a:t>nWays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16 Ways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t>nSets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Sets of Cache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t>blockBytes</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a:t>
                      </a:r>
                      <a:r>
                        <a:rPr lang="en-US" sz="1200" dirty="0" err="1"/>
                        <a:t>blockBytes</a:t>
                      </a:r>
                      <a:r>
                        <a:rPr lang="en-US" sz="1200" dirty="0"/>
                        <a:t> in </a:t>
                      </a:r>
                      <a:r>
                        <a:rPr lang="en-US" sz="1200" dirty="0" err="1"/>
                        <a:t>DCache</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22660" y="3508708"/>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510686928"/>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err="1">
                          <a:latin typeface="Roboto" panose="02000000000000000000"/>
                        </a:rPr>
                        <a:t>nWays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4 Ways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err="1">
                          <a:latin typeface="Roboto" panose="02000000000000000000"/>
                        </a:rPr>
                        <a:t>nSets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256 Sets of Cache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err="1">
                          <a:latin typeface="Roboto" panose="02000000000000000000"/>
                        </a:rPr>
                        <a:t>blockBytes</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64 </a:t>
                      </a:r>
                      <a:r>
                        <a:rPr lang="en-US" sz="1200" dirty="0" err="1">
                          <a:latin typeface="Roboto" panose="02000000000000000000"/>
                        </a:rPr>
                        <a:t>blockBytes</a:t>
                      </a:r>
                      <a:r>
                        <a:rPr lang="en-US" sz="1200" dirty="0">
                          <a:latin typeface="Roboto" panose="02000000000000000000"/>
                        </a:rPr>
                        <a:t> in </a:t>
                      </a:r>
                      <a:r>
                        <a:rPr lang="en-US" sz="1200" dirty="0" err="1">
                          <a:latin typeface="Roboto" panose="02000000000000000000"/>
                        </a:rPr>
                        <a:t>ICache</a:t>
                      </a:r>
                      <a:endParaRPr lang="en-US" sz="1200" dirty="0">
                        <a:latin typeface="Roboto"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28678" y="3165998"/>
            <a:ext cx="9686922" cy="3491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DCache</a:t>
            </a:r>
            <a:r>
              <a:rPr lang="en-US" sz="1800" dirty="0">
                <a:solidFill>
                  <a:srgbClr val="092864"/>
                </a:solidFill>
                <a:latin typeface="Roboto" panose="02000000000000000000"/>
              </a:rPr>
              <a:t> is calculated by: </a:t>
            </a:r>
            <a:r>
              <a:rPr lang="en-US" sz="1800" i="1" dirty="0" err="1">
                <a:solidFill>
                  <a:srgbClr val="092864"/>
                </a:solidFill>
                <a:latin typeface="Roboto" panose="02000000000000000000"/>
              </a:rPr>
              <a:t>nWays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nSets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blockBytes</a:t>
            </a:r>
            <a:r>
              <a:rPr lang="en-US" sz="1800" i="1" dirty="0">
                <a:solidFill>
                  <a:srgbClr val="092864"/>
                </a:solidFill>
                <a:latin typeface="Roboto" panose="02000000000000000000"/>
              </a:rPr>
              <a:t> (16 x 64 x 64 == 64KB</a:t>
            </a:r>
            <a:r>
              <a:rPr lang="en-US" sz="1800" b="1" i="1" dirty="0">
                <a:solidFill>
                  <a:srgbClr val="092864"/>
                </a:solidFill>
                <a:latin typeface="Roboto" panose="02000000000000000000"/>
              </a:rPr>
              <a:t>)</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358224" y="5507165"/>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a:t>
            </a:r>
            <a:r>
              <a:rPr lang="en-US" sz="1800" dirty="0" err="1">
                <a:solidFill>
                  <a:srgbClr val="092864"/>
                </a:solidFill>
                <a:latin typeface="Roboto" panose="02000000000000000000"/>
              </a:rPr>
              <a:t>ICache</a:t>
            </a:r>
            <a:r>
              <a:rPr lang="en-US" sz="1800" dirty="0">
                <a:solidFill>
                  <a:srgbClr val="092864"/>
                </a:solidFill>
                <a:latin typeface="Roboto" panose="02000000000000000000"/>
              </a:rPr>
              <a:t> is calculated by: </a:t>
            </a:r>
            <a:r>
              <a:rPr lang="en-US" sz="1800" i="1" dirty="0" err="1">
                <a:solidFill>
                  <a:srgbClr val="092864"/>
                </a:solidFill>
                <a:latin typeface="Roboto" panose="02000000000000000000"/>
              </a:rPr>
              <a:t>nWays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nSets</a:t>
            </a:r>
            <a:r>
              <a:rPr lang="en-US" sz="1800" i="1" dirty="0">
                <a:solidFill>
                  <a:srgbClr val="092864"/>
                </a:solidFill>
                <a:latin typeface="Roboto" panose="02000000000000000000"/>
              </a:rPr>
              <a:t> x </a:t>
            </a:r>
            <a:r>
              <a:rPr lang="en-US" sz="1800" i="1" dirty="0" err="1">
                <a:solidFill>
                  <a:srgbClr val="092864"/>
                </a:solidFill>
                <a:latin typeface="Roboto" panose="02000000000000000000"/>
              </a:rPr>
              <a:t>blockBytes</a:t>
            </a:r>
            <a:r>
              <a:rPr lang="en-US" sz="1800" i="1" dirty="0">
                <a:solidFill>
                  <a:srgbClr val="092864"/>
                </a:solidFill>
                <a:latin typeface="Roboto" panose="02000000000000000000"/>
              </a:rPr>
              <a:t> (4 x 256 x 64 == 64KB</a:t>
            </a:r>
            <a:r>
              <a:rPr lang="en-US" sz="1800" dirty="0">
                <a:solidFill>
                  <a:srgbClr val="092864"/>
                </a:solidFill>
                <a:latin typeface="Roboto" panose="02000000000000000000"/>
              </a:rPr>
              <a:t>)</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028497" y="3105158"/>
            <a:ext cx="4839652" cy="776957"/>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3"/>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028497" y="4394434"/>
            <a:ext cx="4362450" cy="5507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err="1">
                <a:solidFill>
                  <a:schemeClr val="bg2"/>
                </a:solidFill>
                <a:latin typeface="Roboto" panose="02000000000000000000"/>
              </a:rPr>
              <a:t>Aghaaz</a:t>
            </a:r>
            <a:r>
              <a:rPr lang="en-GB" sz="1800" b="1" dirty="0">
                <a:solidFill>
                  <a:schemeClr val="bg2"/>
                </a:solidFill>
                <a:latin typeface="Roboto" panose="02000000000000000000"/>
              </a:rPr>
              <a:t> Core provides extensions for I, M and C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a:cxnSpLocks/>
          </p:cNvCxnSpPr>
          <p:nvPr/>
        </p:nvCxnSpPr>
        <p:spPr>
          <a:xfrm>
            <a:off x="7188052" y="4015409"/>
            <a:ext cx="438482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a:bodyPr>
          <a:lstStyle/>
          <a:p>
            <a:r>
              <a:rPr lang="en-US" dirty="0">
                <a:solidFill>
                  <a:schemeClr val="bg2"/>
                </a:solidFill>
                <a:latin typeface="Roboto" panose="02000000000000000000"/>
                <a:ea typeface="+mj-ea"/>
                <a:cs typeface="+mj-cs"/>
              </a:rPr>
              <a:t>Ho</a:t>
            </a:r>
            <a:r>
              <a:rPr lang="en-US" dirty="0">
                <a:solidFill>
                  <a:srgbClr val="092864"/>
                </a:solidFill>
                <a:latin typeface="Roboto" panose="02000000000000000000"/>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426765"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281565" y="2539615"/>
            <a:ext cx="4391191" cy="1012250"/>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3"/>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028496" y="3988342"/>
            <a:ext cx="4737773" cy="936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Roboto" panose="02000000000000000000"/>
              </a:rPr>
              <a:t>Rocket-Tile of </a:t>
            </a:r>
            <a:r>
              <a:rPr lang="en-US" sz="1800" b="1" dirty="0" err="1">
                <a:solidFill>
                  <a:schemeClr val="bg2"/>
                </a:solidFill>
                <a:latin typeface="Roboto" panose="02000000000000000000"/>
              </a:rPr>
              <a:t>Aghaaz</a:t>
            </a:r>
            <a:r>
              <a:rPr lang="en-US" sz="1800" b="1" dirty="0">
                <a:solidFill>
                  <a:schemeClr val="bg2"/>
                </a:solidFill>
                <a:latin typeface="Roboto" panose="02000000000000000000"/>
              </a:rPr>
              <a:t> SoC contains </a:t>
            </a:r>
            <a:r>
              <a:rPr lang="en-US" sz="1800" b="1" dirty="0" err="1">
                <a:solidFill>
                  <a:schemeClr val="bg2"/>
                </a:solidFill>
                <a:latin typeface="Roboto" panose="02000000000000000000"/>
              </a:rPr>
              <a:t>Aghaaz</a:t>
            </a:r>
            <a:r>
              <a:rPr lang="en-US" sz="1800" b="1" dirty="0">
                <a:solidFill>
                  <a:schemeClr val="bg2"/>
                </a:solidFill>
                <a:latin typeface="Roboto" panose="02000000000000000000"/>
              </a:rPr>
              <a:t> Core, Branch Target Buffer,</a:t>
            </a:r>
            <a:br>
              <a:rPr lang="en-US" sz="1800" b="1" dirty="0">
                <a:solidFill>
                  <a:schemeClr val="bg2"/>
                </a:solidFill>
                <a:latin typeface="Roboto" panose="02000000000000000000"/>
              </a:rPr>
            </a:br>
            <a:r>
              <a:rPr lang="en-US" sz="1800" b="1" dirty="0">
                <a:solidFill>
                  <a:schemeClr val="bg2"/>
                </a:solidFill>
                <a:latin typeface="Roboto" panose="02000000000000000000"/>
              </a:rPr>
              <a:t>L1 </a:t>
            </a:r>
            <a:r>
              <a:rPr lang="en-US" sz="1800" b="1" dirty="0" err="1">
                <a:solidFill>
                  <a:schemeClr val="bg2"/>
                </a:solidFill>
                <a:latin typeface="Roboto" panose="02000000000000000000"/>
              </a:rPr>
              <a:t>Icache</a:t>
            </a:r>
            <a:r>
              <a:rPr lang="en-US" sz="1800" b="1" dirty="0">
                <a:solidFill>
                  <a:schemeClr val="bg2"/>
                </a:solidFill>
                <a:latin typeface="Roboto" panose="02000000000000000000"/>
              </a:rPr>
              <a:t> &amp; </a:t>
            </a:r>
            <a:r>
              <a:rPr lang="en-US" sz="1800" b="1" dirty="0" err="1">
                <a:solidFill>
                  <a:schemeClr val="bg2"/>
                </a:solidFill>
                <a:latin typeface="Roboto" panose="02000000000000000000"/>
              </a:rPr>
              <a:t>DCache</a:t>
            </a:r>
            <a:r>
              <a:rPr lang="en-US" sz="1800" b="1" dirty="0">
                <a:solidFill>
                  <a:schemeClr val="bg2"/>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439025" y="3697357"/>
            <a:ext cx="397109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9" y="3057375"/>
            <a:ext cx="11342028"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called </a:t>
            </a:r>
            <a:r>
              <a:rPr lang="en-GB" sz="1400" i="1" dirty="0" err="1">
                <a:latin typeface="Courier New" panose="02070309020205020404" pitchFamily="49" charset="0"/>
                <a:cs typeface="Courier New" panose="02070309020205020404" pitchFamily="49" charset="0"/>
              </a:rPr>
              <a:t>oldDefaultConfig</a:t>
            </a:r>
            <a:r>
              <a:rPr lang="en-GB" sz="1400" dirty="0">
                <a:latin typeface="Roboto" panose="02000000000000000000"/>
              </a:rPr>
              <a:t> is inherited by the class Config.</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Class Config (Parent Class) includes the key configurations, from which all configurations must be inherited.</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t>
            </a:r>
            <a:r>
              <a:rPr lang="en-GB" sz="1400" i="1" dirty="0">
                <a:latin typeface="Courier New" panose="02070309020205020404" pitchFamily="49" charset="0"/>
                <a:cs typeface="Courier New" panose="02070309020205020404" pitchFamily="49" charset="0"/>
              </a:rPr>
              <a:t>AghazCore</a:t>
            </a:r>
            <a:r>
              <a:rPr lang="en-GB" sz="1400" dirty="0">
                <a:latin typeface="Roboto" panose="02000000000000000000"/>
              </a:rPr>
              <a:t> object is generated as a parameter with ’1’ indicating that there is only one(1) core in our </a:t>
            </a:r>
            <a:r>
              <a:rPr lang="en-GB" sz="1400" i="1" dirty="0">
                <a:latin typeface="Courier New" panose="02070309020205020404" pitchFamily="49" charset="0"/>
                <a:cs typeface="Courier New" panose="02070309020205020404" pitchFamily="49" charset="0"/>
              </a:rPr>
              <a:t>AghazCore</a:t>
            </a:r>
            <a:r>
              <a:rPr lang="en-GB" sz="1400" dirty="0">
                <a:latin typeface="Roboto" panose="02000000000000000000"/>
              </a:rPr>
              <a:t>.</a:t>
            </a:r>
            <a:br>
              <a:rPr lang="en-GB" sz="1400" dirty="0">
                <a:latin typeface="Roboto" panose="02000000000000000000"/>
              </a:rPr>
            </a:br>
            <a:endParaRPr lang="en-US"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 </a:t>
            </a:r>
            <a:r>
              <a:rPr lang="en-GB" sz="1400" i="1" dirty="0">
                <a:latin typeface="Courier New" panose="02070309020205020404" pitchFamily="49" charset="0"/>
                <a:cs typeface="Courier New" panose="02070309020205020404" pitchFamily="49" charset="0"/>
              </a:rPr>
              <a:t>AghazCore</a:t>
            </a:r>
            <a:r>
              <a:rPr lang="en-GB" sz="1400" dirty="0">
                <a:latin typeface="Roboto" panose="02000000000000000000"/>
              </a:rPr>
              <a:t> object is further added to the </a:t>
            </a:r>
            <a:r>
              <a:rPr lang="en-GB" sz="1400" i="1" dirty="0" err="1">
                <a:latin typeface="Courier New" panose="02070309020205020404" pitchFamily="49" charset="0"/>
                <a:cs typeface="Courier New" panose="02070309020205020404" pitchFamily="49" charset="0"/>
              </a:rPr>
              <a:t>WithCoherentBusTopology</a:t>
            </a:r>
            <a:r>
              <a:rPr lang="en-GB" sz="1400" dirty="0">
                <a:latin typeface="Roboto" panose="02000000000000000000"/>
              </a:rPr>
              <a:t> object, which includes configurations for the Bus level.</a:t>
            </a:r>
            <a:br>
              <a:rPr lang="en-GB" sz="1400" dirty="0">
                <a:latin typeface="Roboto" panose="02000000000000000000"/>
              </a:rPr>
            </a:br>
            <a:endParaRPr lang="en-GB" sz="14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400" dirty="0">
                <a:latin typeface="Roboto" panose="02000000000000000000"/>
              </a:rPr>
              <a:t>These objects are further added by the </a:t>
            </a:r>
            <a:r>
              <a:rPr lang="en-GB" sz="1400" i="1" dirty="0" err="1">
                <a:latin typeface="Courier New" panose="02070309020205020404" pitchFamily="49" charset="0"/>
                <a:cs typeface="Courier New" panose="02070309020205020404" pitchFamily="49" charset="0"/>
              </a:rPr>
              <a:t>newBaseConfig</a:t>
            </a:r>
            <a:r>
              <a:rPr lang="en-GB" sz="14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67951"/>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a:t>
            </a:r>
            <a:r>
              <a:rPr lang="en-US" sz="1400" b="0" dirty="0" err="1"/>
              <a:t>src</a:t>
            </a:r>
            <a:r>
              <a:rPr lang="en-US" sz="1400" b="0" dirty="0"/>
              <a:t>/main/</a:t>
            </a:r>
            <a:r>
              <a:rPr lang="en-US" sz="1400" b="0" dirty="0" err="1"/>
              <a:t>scala</a:t>
            </a:r>
            <a:r>
              <a:rPr lang="en-US" sz="1400" b="0" dirty="0"/>
              <a:t>/system/</a:t>
            </a:r>
            <a:r>
              <a:rPr lang="en-US" sz="1400" b="0" dirty="0" err="1"/>
              <a:t>Config.scala</a:t>
            </a:r>
            <a:endParaRPr lang="en-US" sz="1400" b="0" dirty="0"/>
          </a:p>
        </p:txBody>
      </p:sp>
      <p:sp>
        <p:nvSpPr>
          <p:cNvPr id="10" name="TextBox 9">
            <a:extLst>
              <a:ext uri="{FF2B5EF4-FFF2-40B4-BE49-F238E27FC236}">
                <a16:creationId xmlns:a16="http://schemas.microsoft.com/office/drawing/2014/main" id="{1C6CA0BA-7E1C-4C3F-BAF9-4721662A5194}"/>
              </a:ext>
            </a:extLst>
          </p:cNvPr>
          <p:cNvSpPr txBox="1"/>
          <p:nvPr/>
        </p:nvSpPr>
        <p:spPr>
          <a:xfrm>
            <a:off x="838199" y="1486481"/>
            <a:ext cx="4372897" cy="307777"/>
          </a:xfrm>
          <a:prstGeom prst="rect">
            <a:avLst/>
          </a:prstGeom>
          <a:noFill/>
        </p:spPr>
        <p:txBody>
          <a:bodyPr wrap="square">
            <a:spAutoFit/>
          </a:bodyPr>
          <a:lstStyle/>
          <a:p>
            <a:r>
              <a:rPr lang="en-US" sz="1400" b="0" dirty="0">
                <a:latin typeface="Roboto" panose="02000000000000000000"/>
              </a:rPr>
              <a:t>Path to Default Configuration Scala File</a:t>
            </a:r>
            <a:endParaRPr lang="en-US" sz="1400" dirty="0">
              <a:latin typeface="Roboto" panose="02000000000000000000"/>
            </a:endParaRPr>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69" y="1327553"/>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543232" y="2275209"/>
            <a:ext cx="10515600" cy="2441737"/>
          </a:xfrm>
        </p:spPr>
        <p:txBody>
          <a:bodyPr>
            <a:normAutofit/>
          </a:bodyPr>
          <a:lstStyle/>
          <a:p>
            <a:r>
              <a:rPr lang="en-US" dirty="0"/>
              <a:t>Decoded basic modules of Rocket-Core by understanding its code with the help of Scala and Chisel expertise. </a:t>
            </a:r>
            <a:br>
              <a:rPr lang="en-US" dirty="0"/>
            </a:br>
            <a:endParaRPr lang="en-US" dirty="0"/>
          </a:p>
          <a:p>
            <a:r>
              <a:rPr lang="en-US" dirty="0"/>
              <a:t>Represented the code flow through flow charts, class diagram and  block diagrams. </a:t>
            </a:r>
            <a:br>
              <a:rPr lang="en-US" dirty="0"/>
            </a:br>
            <a:endParaRPr lang="en-US" dirty="0"/>
          </a:p>
          <a:p>
            <a:r>
              <a:rPr lang="en-US" dirty="0"/>
              <a:t>These diagrams and understandings were then ported into MASS document. </a:t>
            </a:r>
            <a:br>
              <a:rPr lang="en-US" dirty="0"/>
            </a:br>
            <a:endParaRPr lang="en-US" dirty="0"/>
          </a:p>
          <a:p>
            <a:r>
              <a:rPr lang="en-US" dirty="0"/>
              <a:t>Used the MASS Document together with Rocket-Chip generator to generate </a:t>
            </a:r>
            <a:r>
              <a:rPr lang="en-US" b="1" dirty="0" err="1"/>
              <a:t>Aghaaz</a:t>
            </a:r>
            <a:r>
              <a:rPr lang="en-US" b="1" dirty="0"/>
              <a:t> (</a:t>
            </a:r>
            <a:r>
              <a:rPr lang="en-US" sz="1400" b="1" dirty="0">
                <a:latin typeface="Roboto" panose="02000000000000000000"/>
                <a:ea typeface="+mj-ea"/>
                <a:cs typeface="+mj-cs"/>
              </a:rPr>
              <a:t>آغاز</a:t>
            </a:r>
            <a:r>
              <a:rPr lang="en-US" b="1" dirty="0">
                <a:latin typeface="Roboto" panose="02000000000000000000"/>
                <a:ea typeface="+mj-ea"/>
                <a:cs typeface="+mj-cs"/>
              </a:rPr>
              <a:t>)</a:t>
            </a:r>
            <a:r>
              <a:rPr lang="en-US" b="1" dirty="0"/>
              <a:t>  </a:t>
            </a:r>
            <a:r>
              <a:rPr lang="en-US" dirty="0" err="1"/>
              <a:t>SoC.</a:t>
            </a:r>
            <a:endParaRPr lang="en-US" dirty="0"/>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6953251" y="2936127"/>
            <a:ext cx="5057774" cy="985745"/>
          </a:xfrm>
        </p:spPr>
        <p:txBody>
          <a:bodyPr vert="horz" lIns="91440" tIns="45720" rIns="91440" bIns="45720" rtlCol="0" anchor="b">
            <a:noAutofit/>
          </a:bodyPr>
          <a:lstStyle/>
          <a:p>
            <a:r>
              <a:rPr lang="en-US" sz="5400" dirty="0">
                <a:solidFill>
                  <a:srgbClr val="092864"/>
                </a:solidFill>
                <a:latin typeface="Roboto" panose="02000000000000000000"/>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3" y="1984443"/>
            <a:ext cx="4293377"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At this point our </a:t>
            </a:r>
            <a:r>
              <a:rPr lang="en-US" dirty="0" err="1">
                <a:solidFill>
                  <a:srgbClr val="092864"/>
                </a:solidFill>
                <a:latin typeface="Roboto" panose="02000000000000000000"/>
                <a:ea typeface="+mj-ea"/>
                <a:cs typeface="+mj-cs"/>
              </a:rPr>
              <a:t>Aghaaz</a:t>
            </a:r>
            <a:r>
              <a:rPr lang="en-US" dirty="0">
                <a:solidFill>
                  <a:srgbClr val="092864"/>
                </a:solidFill>
                <a:latin typeface="Roboto" panose="02000000000000000000"/>
                <a:ea typeface="+mj-ea"/>
                <a:cs typeface="+mj-cs"/>
              </a:rPr>
              <a:t> SoC is successfully configured and ready to be built</a:t>
            </a:r>
            <a:endParaRPr lang="en-US" sz="3800" dirty="0">
              <a:solidFill>
                <a:srgbClr val="092864"/>
              </a:solidFill>
              <a:latin typeface="Roboto" panose="02000000000000000000"/>
              <a:ea typeface="+mj-ea"/>
              <a:cs typeface="+mj-cs"/>
            </a:endParaRP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Configuring an SoC to your Requirements in a quick process by means of this MASS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400" dirty="0"/>
              <a:t>Acknowledgements</a:t>
            </a:r>
            <a:br>
              <a:rPr lang="en-US" sz="1400" dirty="0"/>
            </a:br>
            <a:br>
              <a:rPr lang="en-US" sz="1400" dirty="0"/>
            </a:br>
            <a:r>
              <a:rPr lang="en-US" sz="1400" b="0" dirty="0"/>
              <a:t>This Document was made possible with the counselling, guidance and support of </a:t>
            </a:r>
            <a:r>
              <a:rPr lang="en-US" sz="1400" b="0" dirty="0" err="1"/>
              <a:t>Dr.Roomi</a:t>
            </a:r>
            <a:r>
              <a:rPr lang="en-US" sz="1400" b="0" dirty="0"/>
              <a:t> Naqvi, Dr Ali Ahmed Ansari, and Farhan Ahmed Karim. Without their encouragement and guidance, this could not be possible. </a:t>
            </a:r>
            <a:br>
              <a:rPr lang="en-US" sz="1400" b="0" dirty="0"/>
            </a:br>
            <a:r>
              <a:rPr lang="en-US" sz="1400" b="0" dirty="0"/>
              <a:t> </a:t>
            </a:r>
            <a:br>
              <a:rPr lang="en-US" sz="1400" b="0" dirty="0"/>
            </a:br>
            <a:r>
              <a:rPr lang="en-US" sz="1400" b="0" dirty="0"/>
              <a:t>This Document was created under the Lead of Uzair Khan,  along with the team of collaborators/ interns under him that gave their level best under the supervision of such experienced mentors</a:t>
            </a:r>
            <a:r>
              <a:rPr lang="en-US" sz="1300" b="0" dirty="0"/>
              <a: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2370515718"/>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latin typeface="Roboto" panose="02000000000000000000"/>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latin typeface="Roboto" panose="02000000000000000000"/>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latin typeface="Roboto" panose="02000000000000000000"/>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latin typeface="Roboto" panose="02000000000000000000"/>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latin typeface="Roboto" panose="02000000000000000000"/>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latin typeface="Roboto" panose="02000000000000000000"/>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latin typeface="Roboto" panose="02000000000000000000"/>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latin typeface="Roboto" panose="02000000000000000000"/>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latin typeface="Roboto" panose="02000000000000000000"/>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Basics of Rocket-Chip</a:t>
            </a:r>
          </a:p>
        </p:txBody>
      </p:sp>
    </p:spTree>
    <p:extLst>
      <p:ext uri="{BB962C8B-B14F-4D97-AF65-F5344CB8AC3E}">
        <p14:creationId xmlns:p14="http://schemas.microsoft.com/office/powerpoint/2010/main" val="28250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1" y="582126"/>
            <a:ext cx="5079009" cy="819823"/>
          </a:xfrm>
        </p:spPr>
        <p:txBody>
          <a:bodyPr>
            <a:noAutofit/>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Rocket-Chip is a configurable SoC generator framework which creates a system of single or multiple processor cores, caches, on-chip busses, individual buses and bus interconnections</a:t>
            </a:r>
          </a:p>
          <a:p>
            <a:r>
              <a:rPr lang="en-GB" sz="1400" dirty="0">
                <a:latin typeface="Roboto" panose="02000000000000000000"/>
              </a:rPr>
              <a:t>Rocket-Chip framework is implemented in Chisel: </a:t>
            </a:r>
            <a:r>
              <a:rPr lang="en-US" sz="1400" b="0" i="0" dirty="0">
                <a:solidFill>
                  <a:srgbClr val="24292E"/>
                </a:solidFill>
                <a:effectLst/>
                <a:latin typeface="Roboto" panose="02000000000000000000"/>
              </a:rPr>
              <a:t>an open-source hardware construction language </a:t>
            </a:r>
            <a:r>
              <a:rPr lang="en-GB" sz="1400" b="0" i="0" dirty="0">
                <a:solidFill>
                  <a:srgbClr val="24292E"/>
                </a:solidFill>
                <a:effectLst/>
                <a:latin typeface="Roboto" panose="02000000000000000000"/>
              </a:rPr>
              <a:t>embedded in</a:t>
            </a:r>
            <a:r>
              <a:rPr lang="en-GB" sz="1400" dirty="0">
                <a:latin typeface="Roboto" panose="02000000000000000000"/>
              </a:rPr>
              <a:t> cala.  Chisel</a:t>
            </a:r>
            <a:r>
              <a:rPr lang="en-GB" sz="1400" b="0" i="0" dirty="0">
                <a:effectLst/>
                <a:latin typeface="Roboto" panose="02000000000000000000"/>
              </a:rPr>
              <a:t> </a:t>
            </a:r>
            <a:r>
              <a:rPr lang="en-GB" sz="1400" dirty="0">
                <a:latin typeface="Roboto" panose="02000000000000000000"/>
              </a:rPr>
              <a:t>enables </a:t>
            </a:r>
            <a:r>
              <a:rPr lang="en-GB" sz="1400" b="0" i="0" dirty="0">
                <a:effectLst/>
                <a:latin typeface="Roboto" panose="02000000000000000000"/>
              </a:rPr>
              <a:t>generation of parameterizable digital hardware circuits</a:t>
            </a:r>
          </a:p>
          <a:p>
            <a:r>
              <a:rPr lang="en-GB" sz="1400" dirty="0"/>
              <a:t>Chisel generated circuits are then transformed into an intermediate representation (IR) thru FIRRTL. This representation is then further transformed by the FIRRTL parser into Verilog</a:t>
            </a:r>
            <a:endParaRPr lang="en-US" sz="1400" dirty="0"/>
          </a:p>
          <a:p>
            <a:r>
              <a:rPr lang="en-US" sz="1400" dirty="0"/>
              <a:t>An SoC however needs some additional devices which include (UART, GPIO etc.) that have not been accommodated in the Rocket-Chip repository which can be viewed at </a:t>
            </a:r>
            <a:r>
              <a:rPr lang="en-US" sz="1400" dirty="0" err="1">
                <a:hlinkClick r:id="rId2"/>
              </a:rPr>
              <a:t>sifive</a:t>
            </a:r>
            <a:r>
              <a:rPr lang="en-US" sz="1400" dirty="0">
                <a:hlinkClick r:id="rId2"/>
              </a:rPr>
              <a:t>/</a:t>
            </a:r>
            <a:r>
              <a:rPr lang="en-US" sz="1400" dirty="0" err="1">
                <a:hlinkClick r:id="rId2"/>
              </a:rPr>
              <a:t>sifive</a:t>
            </a:r>
            <a:r>
              <a:rPr lang="en-US" sz="1400" dirty="0">
                <a:hlinkClick r:id="rId2"/>
              </a:rPr>
              <a:t>-blocks</a:t>
            </a:r>
            <a:r>
              <a:rPr lang="en-US" sz="1400" dirty="0"/>
              <a:t>. </a:t>
            </a:r>
          </a:p>
          <a:p>
            <a:r>
              <a:rPr lang="en-US" sz="1400" dirty="0"/>
              <a:t>To add these modules we have to understand the diplomacy of Rocket-Chip. Diplomacy is a Scala run-time parameter negotiation and generation mechanism. It</a:t>
            </a:r>
            <a:r>
              <a:rPr lang="en-GB" sz="1400" dirty="0"/>
              <a:t> </a:t>
            </a:r>
            <a:r>
              <a:rPr lang="en-US" sz="1400" dirty="0"/>
              <a:t>is implemented in Chisel language and heavily leverages the software engineering features provided by Chisel (Scala).</a:t>
            </a:r>
            <a:endParaRPr lang="en-GB" sz="1400" dirty="0"/>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Rocket-Core Micro-Architecture</a:t>
            </a:r>
            <a:endParaRPr lang="en-US" dirty="0"/>
          </a:p>
        </p:txBody>
      </p:sp>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2"/>
          <a:srcRect/>
          <a:stretch/>
        </p:blipFill>
        <p:spPr>
          <a:xfrm>
            <a:off x="10440154" y="5476461"/>
            <a:ext cx="1975007" cy="903741"/>
          </a:xfrm>
          <a:prstGeom prst="rect">
            <a:avLst/>
          </a:prstGeom>
        </p:spPr>
      </p:pic>
      <p:pic>
        <p:nvPicPr>
          <p:cNvPr id="8" name="Content Placeholder 7" descr="A picture containing graphical user interface, table&#10;&#10;Description automatically generated">
            <a:extLst>
              <a:ext uri="{FF2B5EF4-FFF2-40B4-BE49-F238E27FC236}">
                <a16:creationId xmlns:a16="http://schemas.microsoft.com/office/drawing/2014/main" id="{3FDD443D-3908-4B8B-87EC-36A1B37CDD3E}"/>
              </a:ext>
            </a:extLst>
          </p:cNvPr>
          <p:cNvPicPr>
            <a:picLocks noGrp="1" noChangeAspect="1"/>
          </p:cNvPicPr>
          <p:nvPr>
            <p:ph idx="1"/>
          </p:nvPr>
        </p:nvPicPr>
        <p:blipFill>
          <a:blip r:embed="rId3"/>
          <a:stretch>
            <a:fillRect/>
          </a:stretch>
        </p:blipFill>
        <p:spPr>
          <a:xfrm>
            <a:off x="946349" y="1319887"/>
            <a:ext cx="9404353" cy="4663469"/>
          </a:xfr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1043154" y="409831"/>
            <a:ext cx="6499123"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1845779075"/>
              </p:ext>
            </p:extLst>
          </p:nvPr>
        </p:nvGraphicFramePr>
        <p:xfrm>
          <a:off x="602225" y="1164293"/>
          <a:ext cx="10515600" cy="2199640"/>
        </p:xfrm>
        <a:graphic>
          <a:graphicData uri="http://schemas.openxmlformats.org/drawingml/2006/table">
            <a:tbl>
              <a:tblPr firstRow="1" bandRow="1">
                <a:tableStyleId>{5C22544A-7EE6-4342-B048-85BDC9FD1C3A}</a:tableStyleId>
              </a:tblPr>
              <a:tblGrid>
                <a:gridCol w="1516286">
                  <a:extLst>
                    <a:ext uri="{9D8B030D-6E8A-4147-A177-3AD203B41FA5}">
                      <a16:colId xmlns:a16="http://schemas.microsoft.com/office/drawing/2014/main" val="3486364129"/>
                    </a:ext>
                  </a:extLst>
                </a:gridCol>
                <a:gridCol w="8999314">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kern="1200" dirty="0">
                          <a:solidFill>
                            <a:schemeClr val="tx1"/>
                          </a:solidFill>
                          <a:effectLst/>
                          <a:latin typeface="Roboto" panose="02000000000000000000"/>
                          <a:ea typeface="+mn-ea"/>
                          <a:cs typeface="+mn-cs"/>
                        </a:rPr>
                        <a:t>PTW</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Page table is used to access the virtual memory</a:t>
                      </a:r>
                      <a:r>
                        <a:rPr lang="en-US" sz="1200" i="1" kern="1200" dirty="0">
                          <a:solidFill>
                            <a:schemeClr val="tx1"/>
                          </a:solidFill>
                          <a:effectLst/>
                          <a:latin typeface="Courier New" panose="02070309020205020404" pitchFamily="49" charset="0"/>
                          <a:ea typeface="+mn-ea"/>
                          <a:cs typeface="Courier New" panose="02070309020205020404" pitchFamily="49" charset="0"/>
                        </a:rPr>
                        <a:t>.nL2TLBEntries </a:t>
                      </a:r>
                      <a:r>
                        <a:rPr lang="en-US" sz="1200" kern="1200" dirty="0">
                          <a:solidFill>
                            <a:schemeClr val="tx1"/>
                          </a:solidFill>
                          <a:effectLst/>
                          <a:latin typeface="Roboto" panose="02000000000000000000"/>
                          <a:ea typeface="+mn-ea"/>
                          <a:cs typeface="+mn-cs"/>
                        </a:rPr>
                        <a:t>parameter is used by Rocket-Chip PTW for controlling TLB entries.</a:t>
                      </a:r>
                    </a:p>
                  </a:txBody>
                  <a:tcPr/>
                </a:tc>
                <a:extLst>
                  <a:ext uri="{0D108BD9-81ED-4DB2-BD59-A6C34878D82A}">
                    <a16:rowId xmlns:a16="http://schemas.microsoft.com/office/drawing/2014/main" val="1722403680"/>
                  </a:ext>
                </a:extLst>
              </a:tr>
              <a:tr h="370840">
                <a:tc>
                  <a:txBody>
                    <a:bodyPr/>
                    <a:lstStyle/>
                    <a:p>
                      <a:pPr algn="l"/>
                      <a:r>
                        <a:rPr lang="en-US" sz="1200" kern="1200" dirty="0">
                          <a:solidFill>
                            <a:schemeClr val="tx1"/>
                          </a:solidFill>
                          <a:effectLst/>
                          <a:latin typeface="Roboto" panose="02000000000000000000"/>
                          <a:ea typeface="+mn-ea"/>
                          <a:cs typeface="+mn-cs"/>
                        </a:rPr>
                        <a:t>Priority Encoder</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Priority </a:t>
                      </a:r>
                      <a:r>
                        <a:rPr lang="en-US" sz="1200" strike="noStrike" kern="1200" dirty="0">
                          <a:solidFill>
                            <a:schemeClr val="tx1"/>
                          </a:solidFill>
                          <a:effectLst/>
                          <a:latin typeface="Roboto" panose="02000000000000000000"/>
                          <a:ea typeface="+mn-ea"/>
                          <a:cs typeface="+mn-cs"/>
                        </a:rPr>
                        <a:t>Encoder</a:t>
                      </a:r>
                      <a:r>
                        <a:rPr lang="en-US" sz="1200" kern="1200" dirty="0">
                          <a:solidFill>
                            <a:schemeClr val="tx1"/>
                          </a:solidFill>
                          <a:effectLst/>
                          <a:latin typeface="Roboto" panose="02000000000000000000"/>
                          <a:ea typeface="+mn-ea"/>
                          <a:cs typeface="+mn-cs"/>
                        </a:rPr>
                        <a:t> take all of the data inputs one at a time and converts them into an equivalent binary code at its output. </a:t>
                      </a:r>
                      <a:br>
                        <a:rPr lang="en-US" sz="1200" kern="1200" dirty="0">
                          <a:solidFill>
                            <a:schemeClr val="tx1"/>
                          </a:solidFill>
                          <a:effectLst/>
                          <a:latin typeface="Roboto" panose="02000000000000000000"/>
                          <a:ea typeface="+mn-ea"/>
                          <a:cs typeface="+mn-cs"/>
                        </a:rPr>
                      </a:br>
                      <a:r>
                        <a:rPr lang="en-US" sz="1200" kern="1200" dirty="0">
                          <a:solidFill>
                            <a:schemeClr val="tx1"/>
                          </a:solidFill>
                          <a:effectLst/>
                          <a:latin typeface="Roboto" panose="02000000000000000000"/>
                          <a:ea typeface="+mn-ea"/>
                          <a:cs typeface="+mn-cs"/>
                        </a:rPr>
                        <a:t>Rocket-Chip Priority Encoder </a:t>
                      </a:r>
                      <a:r>
                        <a:rPr lang="en-US" sz="1200" strike="noStrike" kern="1200" dirty="0">
                          <a:solidFill>
                            <a:schemeClr val="tx1"/>
                          </a:solidFill>
                          <a:effectLst/>
                          <a:latin typeface="Roboto" panose="02000000000000000000"/>
                          <a:ea typeface="+mn-ea"/>
                          <a:cs typeface="+mn-cs"/>
                        </a:rPr>
                        <a:t>takes </a:t>
                      </a:r>
                      <a:r>
                        <a:rPr lang="en-US" sz="1200" kern="1200" dirty="0">
                          <a:solidFill>
                            <a:schemeClr val="tx1"/>
                          </a:solidFill>
                          <a:effectLst/>
                          <a:latin typeface="Roboto" panose="02000000000000000000"/>
                          <a:ea typeface="+mn-ea"/>
                          <a:cs typeface="+mn-cs"/>
                        </a:rPr>
                        <a:t>pins as inputs from BTB and EPC (from all stages) to select the value of  NPC.</a:t>
                      </a:r>
                    </a:p>
                  </a:txBody>
                  <a:tcPr/>
                </a:tc>
                <a:extLst>
                  <a:ext uri="{0D108BD9-81ED-4DB2-BD59-A6C34878D82A}">
                    <a16:rowId xmlns:a16="http://schemas.microsoft.com/office/drawing/2014/main" val="755358404"/>
                  </a:ext>
                </a:extLst>
              </a:tr>
              <a:tr h="370840">
                <a:tc>
                  <a:txBody>
                    <a:bodyPr/>
                    <a:lstStyle/>
                    <a:p>
                      <a:pPr algn="l"/>
                      <a:r>
                        <a:rPr lang="en-US" sz="1200" kern="1200" dirty="0">
                          <a:solidFill>
                            <a:schemeClr val="tx1"/>
                          </a:solidFill>
                          <a:effectLst/>
                          <a:latin typeface="Roboto" panose="02000000000000000000"/>
                          <a:ea typeface="+mn-ea"/>
                          <a:cs typeface="+mn-cs"/>
                        </a:rPr>
                        <a:t>EPC</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The Exception Program Counter (EPC) is used to store the address of the instruction that was executing when the exception was generated. The size of the EPC register depends upon the XLen which can be </a:t>
                      </a:r>
                      <a:r>
                        <a:rPr lang="en-US" sz="1200" strike="sngStrike" kern="1200" dirty="0">
                          <a:solidFill>
                            <a:schemeClr val="tx1"/>
                          </a:solidFill>
                          <a:effectLst/>
                          <a:latin typeface="Roboto" panose="02000000000000000000"/>
                          <a:ea typeface="+mn-ea"/>
                          <a:cs typeface="+mn-cs"/>
                        </a:rPr>
                        <a:t>of</a:t>
                      </a:r>
                      <a:r>
                        <a:rPr lang="en-US" sz="1200" kern="1200" dirty="0">
                          <a:solidFill>
                            <a:schemeClr val="tx1"/>
                          </a:solidFill>
                          <a:effectLst/>
                          <a:latin typeface="Roboto" panose="02000000000000000000"/>
                          <a:ea typeface="+mn-ea"/>
                          <a:cs typeface="+mn-cs"/>
                        </a:rPr>
                        <a:t> either [31:0] or [63:0].</a:t>
                      </a:r>
                    </a:p>
                  </a:txBody>
                  <a:tcPr/>
                </a:tc>
                <a:extLst>
                  <a:ext uri="{0D108BD9-81ED-4DB2-BD59-A6C34878D82A}">
                    <a16:rowId xmlns:a16="http://schemas.microsoft.com/office/drawing/2014/main" val="3540331349"/>
                  </a:ext>
                </a:extLst>
              </a:tr>
              <a:tr h="370840">
                <a:tc>
                  <a:txBody>
                    <a:bodyPr/>
                    <a:lstStyle/>
                    <a:p>
                      <a:pPr algn="l"/>
                      <a:r>
                        <a:rPr lang="en-US" sz="1200" kern="1200" dirty="0">
                          <a:solidFill>
                            <a:schemeClr val="tx1"/>
                          </a:solidFill>
                          <a:effectLst/>
                          <a:latin typeface="Roboto" panose="02000000000000000000"/>
                          <a:ea typeface="+mn-ea"/>
                          <a:cs typeface="+mn-cs"/>
                        </a:rPr>
                        <a:t>NPC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New Program Counter (NPC) is used to increment +4 in current PC and store it in a register. The size of the NPC register depends upon the </a:t>
                      </a:r>
                      <a:r>
                        <a:rPr lang="en-US" sz="1200" strike="noStrike" kern="1200" dirty="0">
                          <a:solidFill>
                            <a:schemeClr val="tx1"/>
                          </a:solidFill>
                          <a:effectLst/>
                          <a:latin typeface="Roboto" panose="02000000000000000000"/>
                          <a:ea typeface="+mn-ea"/>
                          <a:cs typeface="+mn-cs"/>
                        </a:rPr>
                        <a:t>XLen </a:t>
                      </a:r>
                      <a:r>
                        <a:rPr lang="en-US" sz="1200" kern="1200" dirty="0">
                          <a:solidFill>
                            <a:schemeClr val="tx1"/>
                          </a:solidFill>
                          <a:effectLst/>
                          <a:latin typeface="Roboto" panose="02000000000000000000"/>
                          <a:ea typeface="+mn-ea"/>
                          <a:cs typeface="+mn-cs"/>
                        </a:rPr>
                        <a:t>which can be either [31:0]  or  [63:0].</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533399" y="840936"/>
            <a:ext cx="343333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NPC-Gen Modules Description</a:t>
            </a:r>
            <a:endParaRPr lang="en-US" sz="1800" b="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2925998555"/>
              </p:ext>
            </p:extLst>
          </p:nvPr>
        </p:nvGraphicFramePr>
        <p:xfrm>
          <a:off x="602225" y="3586397"/>
          <a:ext cx="10515600" cy="22910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pPr algn="l"/>
                      <a:r>
                        <a:rPr lang="en-GB" sz="1600" dirty="0">
                          <a:latin typeface="Roboto" panose="02000000000000000000"/>
                        </a:rPr>
                        <a:t>Module</a:t>
                      </a:r>
                      <a:endParaRPr lang="en-US" sz="1600" dirty="0">
                        <a:latin typeface="Roboto" panose="02000000000000000000"/>
                      </a:endParaRPr>
                    </a:p>
                  </a:txBody>
                  <a:tcPr/>
                </a:tc>
                <a:tc>
                  <a:txBody>
                    <a:bodyPr/>
                    <a:lstStyle/>
                    <a:p>
                      <a:pPr algn="l"/>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pPr algn="l"/>
                      <a:r>
                        <a:rPr lang="en-US" sz="1200" b="0" kern="1200" dirty="0" err="1">
                          <a:solidFill>
                            <a:schemeClr val="tx1"/>
                          </a:solidFill>
                          <a:effectLst/>
                          <a:latin typeface="Roboto" panose="02000000000000000000"/>
                          <a:ea typeface="+mn-ea"/>
                          <a:cs typeface="+mn-cs"/>
                        </a:rPr>
                        <a:t>ICache</a:t>
                      </a:r>
                      <a:endParaRPr lang="en-US" sz="1200" b="0" dirty="0">
                        <a:solidFill>
                          <a:schemeClr val="tx1"/>
                        </a:solidFill>
                        <a:latin typeface="Roboto" panose="02000000000000000000"/>
                      </a:endParaRPr>
                    </a:p>
                  </a:txBody>
                  <a:tcPr/>
                </a:tc>
                <a:tc>
                  <a:txBody>
                    <a:bodyPr/>
                    <a:lstStyle/>
                    <a:p>
                      <a:pPr algn="l"/>
                      <a:r>
                        <a:rPr lang="en-US" sz="1200" b="0" kern="1200" dirty="0">
                          <a:solidFill>
                            <a:schemeClr val="tx1"/>
                          </a:solidFill>
                          <a:effectLst/>
                          <a:latin typeface="Roboto" panose="02000000000000000000"/>
                          <a:ea typeface="+mn-ea"/>
                          <a:cs typeface="+mn-cs"/>
                        </a:rPr>
                        <a:t>The Instruction Cache acts as a buffer memory between external memory and the core processor. In Rocket-Chip size of the </a:t>
                      </a:r>
                      <a:r>
                        <a:rPr lang="en-US" sz="1200" b="0" kern="1200" dirty="0" err="1">
                          <a:solidFill>
                            <a:schemeClr val="tx1"/>
                          </a:solidFill>
                          <a:effectLst/>
                          <a:latin typeface="Roboto" panose="02000000000000000000"/>
                          <a:ea typeface="+mn-ea"/>
                          <a:cs typeface="+mn-cs"/>
                        </a:rPr>
                        <a:t>ICache</a:t>
                      </a:r>
                      <a:r>
                        <a:rPr lang="en-US" sz="1200" b="0" kern="1200" dirty="0">
                          <a:solidFill>
                            <a:schemeClr val="tx1"/>
                          </a:solidFill>
                          <a:effectLst/>
                          <a:latin typeface="Roboto" panose="02000000000000000000"/>
                          <a:ea typeface="+mn-ea"/>
                          <a:cs typeface="+mn-cs"/>
                        </a:rPr>
                        <a:t> sets, ways and block can be configured from the Config.scala file in subsystem directory of Scala files.</a:t>
                      </a:r>
                      <a:r>
                        <a:rPr lang="en-US" sz="1200" b="0" dirty="0">
                          <a:solidFill>
                            <a:schemeClr val="tx1"/>
                          </a:solidFill>
                          <a:latin typeface="Roboto" panose="02000000000000000000"/>
                        </a:rPr>
                        <a:t> </a:t>
                      </a:r>
                      <a:br>
                        <a:rPr lang="en-US" sz="1200" b="0" dirty="0">
                          <a:solidFill>
                            <a:schemeClr val="tx1"/>
                          </a:solidFill>
                          <a:latin typeface="Roboto" panose="02000000000000000000"/>
                        </a:rPr>
                      </a:br>
                      <a:r>
                        <a:rPr lang="en-US" sz="1200" b="0" u="none" dirty="0">
                          <a:solidFill>
                            <a:schemeClr val="tx1"/>
                          </a:solidFill>
                          <a:latin typeface="Roboto" panose="02000000000000000000"/>
                        </a:rPr>
                        <a:t>Size of </a:t>
                      </a:r>
                      <a:r>
                        <a:rPr lang="en-US" sz="1200" b="0" u="none" dirty="0" err="1">
                          <a:solidFill>
                            <a:schemeClr val="tx1"/>
                          </a:solidFill>
                          <a:latin typeface="Roboto" panose="02000000000000000000"/>
                        </a:rPr>
                        <a:t>ICache</a:t>
                      </a:r>
                      <a:r>
                        <a:rPr lang="en-US" sz="1200" b="0" u="none" dirty="0">
                          <a:solidFill>
                            <a:schemeClr val="tx1"/>
                          </a:solidFill>
                          <a:latin typeface="Roboto" panose="02000000000000000000"/>
                        </a:rPr>
                        <a:t> is calculated by: </a:t>
                      </a:r>
                      <a:r>
                        <a:rPr lang="en-US" sz="1200" b="0" i="1" u="none" dirty="0" err="1">
                          <a:solidFill>
                            <a:schemeClr val="tx1"/>
                          </a:solidFill>
                          <a:latin typeface="Roboto" panose="02000000000000000000"/>
                        </a:rPr>
                        <a:t>nWays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nSets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blockBytes</a:t>
                      </a:r>
                      <a:r>
                        <a:rPr lang="en-US" sz="1200" b="0" i="1" u="none" dirty="0">
                          <a:solidFill>
                            <a:schemeClr val="tx1"/>
                          </a:solidFill>
                          <a:latin typeface="Roboto" panose="02000000000000000000"/>
                        </a:rPr>
                        <a:t> </a:t>
                      </a:r>
                      <a:endParaRPr lang="en-US" sz="1200" b="0" i="1" u="non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3047865944"/>
                  </a:ext>
                </a:extLst>
              </a:tr>
              <a:tr h="370840">
                <a:tc>
                  <a:txBody>
                    <a:bodyPr/>
                    <a:lstStyle/>
                    <a:p>
                      <a:pPr algn="l"/>
                      <a:r>
                        <a:rPr lang="en-US" sz="1200" b="0" kern="1200" dirty="0">
                          <a:solidFill>
                            <a:schemeClr val="dk1"/>
                          </a:solidFill>
                          <a:effectLst/>
                          <a:latin typeface="Roboto" panose="02000000000000000000"/>
                          <a:ea typeface="+mn-ea"/>
                          <a:cs typeface="+mn-cs"/>
                        </a:rPr>
                        <a:t>BTB </a:t>
                      </a:r>
                      <a:endParaRPr lang="en-US" sz="1200" b="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effectLst/>
                          <a:latin typeface="Roboto" panose="02000000000000000000"/>
                          <a:ea typeface="+mn-ea"/>
                          <a:cs typeface="+mn-cs"/>
                        </a:rPr>
                        <a:t>Branch Target Buffer (BTB) is a cache-like component in processors that is used for branch prediction. The main concept of the BTB is to store the program counter (PC) of a branch instruction, and the PC of the target of the branch. The bit size of branch prediction is [1:0].</a:t>
                      </a:r>
                    </a:p>
                  </a:txBody>
                  <a:tcPr/>
                </a:tc>
                <a:extLst>
                  <a:ext uri="{0D108BD9-81ED-4DB2-BD59-A6C34878D82A}">
                    <a16:rowId xmlns:a16="http://schemas.microsoft.com/office/drawing/2014/main" val="2852778723"/>
                  </a:ext>
                </a:extLst>
              </a:tr>
              <a:tr h="370840">
                <a:tc>
                  <a:txBody>
                    <a:bodyPr/>
                    <a:lstStyle/>
                    <a:p>
                      <a:pPr algn="l"/>
                      <a:r>
                        <a:rPr lang="en-US" sz="1200" b="0" kern="1200" dirty="0">
                          <a:solidFill>
                            <a:schemeClr val="dk1"/>
                          </a:solidFill>
                          <a:effectLst/>
                          <a:latin typeface="Roboto" panose="02000000000000000000"/>
                          <a:ea typeface="+mn-ea"/>
                          <a:cs typeface="+mn-cs"/>
                        </a:rPr>
                        <a:t>TLB</a:t>
                      </a:r>
                      <a:endParaRPr lang="en-US" sz="1200" b="0" dirty="0">
                        <a:latin typeface="Roboto" panose="02000000000000000000"/>
                      </a:endParaRPr>
                    </a:p>
                  </a:txBody>
                  <a:tcPr/>
                </a:tc>
                <a:tc>
                  <a:txBody>
                    <a:bodyPr/>
                    <a:lstStyle/>
                    <a:p>
                      <a:pPr algn="l"/>
                      <a:r>
                        <a:rPr lang="en-US" sz="1200" b="0" kern="1200" dirty="0">
                          <a:solidFill>
                            <a:schemeClr val="dk1"/>
                          </a:solidFill>
                          <a:effectLst/>
                          <a:latin typeface="Roboto" panose="02000000000000000000"/>
                          <a:ea typeface="+mn-ea"/>
                          <a:cs typeface="+mn-cs"/>
                        </a:rPr>
                        <a:t>Translation Lookaside Buffer (TLB) is a memory cache which is used to keep track of recently used transactions and </a:t>
                      </a:r>
                    </a:p>
                    <a:p>
                      <a:pPr algn="l"/>
                      <a:r>
                        <a:rPr lang="en-US" sz="1200" b="0" kern="1200" dirty="0">
                          <a:solidFill>
                            <a:schemeClr val="dk1"/>
                          </a:solidFill>
                          <a:effectLst/>
                          <a:latin typeface="Roboto" panose="02000000000000000000"/>
                          <a:ea typeface="+mn-ea"/>
                          <a:cs typeface="+mn-cs"/>
                        </a:rPr>
                        <a:t>reduce the time taken to access a user memory location’s. It is connected with Rocket-Chip PTW and work as cache for PTW. TLB entries is controlled by PTW of Rocket-Chip.</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533399" y="3312740"/>
            <a:ext cx="295155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Fetch Modules Description</a:t>
            </a:r>
            <a:endParaRPr lang="en-US" sz="1800" b="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1489174515"/>
              </p:ext>
            </p:extLst>
          </p:nvPr>
        </p:nvGraphicFramePr>
        <p:xfrm>
          <a:off x="492665" y="1093304"/>
          <a:ext cx="9947490" cy="4538590"/>
        </p:xfrm>
        <a:graphic>
          <a:graphicData uri="http://schemas.openxmlformats.org/drawingml/2006/table">
            <a:tbl>
              <a:tblPr firstRow="1" bandRow="1">
                <a:tableStyleId>{5C22544A-7EE6-4342-B048-85BDC9FD1C3A}</a:tableStyleId>
              </a:tblPr>
              <a:tblGrid>
                <a:gridCol w="1399557">
                  <a:extLst>
                    <a:ext uri="{9D8B030D-6E8A-4147-A177-3AD203B41FA5}">
                      <a16:colId xmlns:a16="http://schemas.microsoft.com/office/drawing/2014/main" val="3486364129"/>
                    </a:ext>
                  </a:extLst>
                </a:gridCol>
                <a:gridCol w="8547933">
                  <a:extLst>
                    <a:ext uri="{9D8B030D-6E8A-4147-A177-3AD203B41FA5}">
                      <a16:colId xmlns:a16="http://schemas.microsoft.com/office/drawing/2014/main" val="1077344348"/>
                    </a:ext>
                  </a:extLst>
                </a:gridCol>
              </a:tblGrid>
              <a:tr h="353094">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93364">
                <a:tc>
                  <a:txBody>
                    <a:bodyPr/>
                    <a:lstStyle/>
                    <a:p>
                      <a:r>
                        <a:rPr lang="en-US" sz="1200" kern="1200" dirty="0">
                          <a:solidFill>
                            <a:schemeClr val="tx1"/>
                          </a:solidFill>
                          <a:effectLst/>
                          <a:latin typeface="Roboto" panose="02000000000000000000"/>
                          <a:ea typeface="+mn-ea"/>
                          <a:cs typeface="+mn-cs"/>
                        </a:rPr>
                        <a:t>Register File</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Registers are temporary storage locations that hold data and addresses. </a:t>
                      </a:r>
                      <a:r>
                        <a:rPr lang="en-GB" sz="1200" b="0" i="0" kern="1200" dirty="0">
                          <a:solidFill>
                            <a:schemeClr val="tx1"/>
                          </a:solidFill>
                          <a:effectLst/>
                          <a:latin typeface="Roboto" panose="02000000000000000000"/>
                          <a:ea typeface="+mn-ea"/>
                          <a:cs typeface="+mn-cs"/>
                        </a:rPr>
                        <a:t>The width of the rocket-Chip file register is </a:t>
                      </a:r>
                    </a:p>
                    <a:p>
                      <a:r>
                        <a:rPr lang="en-GB" sz="1200" b="0" i="0" kern="1200" dirty="0">
                          <a:solidFill>
                            <a:schemeClr val="tx1"/>
                          </a:solidFill>
                          <a:effectLst/>
                          <a:latin typeface="Roboto" panose="02000000000000000000"/>
                          <a:ea typeface="+mn-ea"/>
                          <a:cs typeface="+mn-cs"/>
                        </a:rPr>
                        <a:t>fixed by the XLen parameter either [31:0] or [63:0].</a:t>
                      </a:r>
                    </a:p>
                  </a:txBody>
                  <a:tcPr/>
                </a:tc>
                <a:extLst>
                  <a:ext uri="{0D108BD9-81ED-4DB2-BD59-A6C34878D82A}">
                    <a16:rowId xmlns:a16="http://schemas.microsoft.com/office/drawing/2014/main" val="156372576"/>
                  </a:ext>
                </a:extLst>
              </a:tr>
              <a:tr h="493364">
                <a:tc>
                  <a:txBody>
                    <a:bodyPr/>
                    <a:lstStyle/>
                    <a:p>
                      <a:r>
                        <a:rPr lang="en-US" sz="1200" kern="1200" dirty="0">
                          <a:solidFill>
                            <a:schemeClr val="tx1"/>
                          </a:solidFill>
                          <a:effectLst/>
                          <a:latin typeface="Roboto" panose="02000000000000000000"/>
                          <a:ea typeface="+mn-ea"/>
                          <a:cs typeface="+mn-cs"/>
                        </a:rPr>
                        <a:t>Instruction buffer</a:t>
                      </a:r>
                      <a:endParaRPr lang="en-US" sz="1200" dirty="0">
                        <a:solidFill>
                          <a:schemeClr val="tx1"/>
                        </a:solidFill>
                        <a:latin typeface="Roboto" panose="02000000000000000000"/>
                      </a:endParaRPr>
                    </a:p>
                  </a:txBody>
                  <a:tcPr/>
                </a:tc>
                <a:tc>
                  <a:txBody>
                    <a:bodyPr/>
                    <a:lstStyle/>
                    <a:p>
                      <a:r>
                        <a:rPr lang="en-US" sz="1200" kern="1200" dirty="0" err="1">
                          <a:solidFill>
                            <a:schemeClr val="tx1"/>
                          </a:solidFill>
                          <a:effectLst/>
                          <a:latin typeface="Roboto" panose="02000000000000000000"/>
                          <a:ea typeface="+mn-ea"/>
                          <a:cs typeface="+mn-cs"/>
                        </a:rPr>
                        <a:t>Ibuffer</a:t>
                      </a:r>
                      <a:r>
                        <a:rPr lang="en-US" sz="1200" kern="1200" dirty="0">
                          <a:solidFill>
                            <a:schemeClr val="tx1"/>
                          </a:solidFill>
                          <a:effectLst/>
                          <a:latin typeface="Roboto" panose="02000000000000000000"/>
                          <a:ea typeface="+mn-ea"/>
                          <a:cs typeface="+mn-cs"/>
                        </a:rPr>
                        <a:t> is a temporary register where the opcode of the currently fetched instruction from instruction memory is stored. </a:t>
                      </a:r>
                      <a:r>
                        <a:rPr lang="en-GB" sz="1200" b="0" i="0" kern="1200" dirty="0">
                          <a:solidFill>
                            <a:schemeClr val="tx1"/>
                          </a:solidFill>
                          <a:effectLst/>
                          <a:latin typeface="Roboto" panose="02000000000000000000"/>
                          <a:ea typeface="+mn-ea"/>
                          <a:cs typeface="+mn-cs"/>
                        </a:rPr>
                        <a:t>The RV32 or RV64 instruction opcode is [6:0] bits.</a:t>
                      </a:r>
                    </a:p>
                  </a:txBody>
                  <a:tcPr/>
                </a:tc>
                <a:extLst>
                  <a:ext uri="{0D108BD9-81ED-4DB2-BD59-A6C34878D82A}">
                    <a16:rowId xmlns:a16="http://schemas.microsoft.com/office/drawing/2014/main" val="700870195"/>
                  </a:ext>
                </a:extLst>
              </a:tr>
              <a:tr h="493364">
                <a:tc>
                  <a:txBody>
                    <a:bodyPr/>
                    <a:lstStyle/>
                    <a:p>
                      <a:r>
                        <a:rPr lang="en-GB" sz="1200" dirty="0">
                          <a:solidFill>
                            <a:schemeClr val="tx1"/>
                          </a:solidFill>
                          <a:latin typeface="Roboto" panose="02000000000000000000"/>
                        </a:rPr>
                        <a:t>RVC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Roboto" panose="02000000000000000000"/>
                          <a:ea typeface="+mn-ea"/>
                          <a:cs typeface="+mn-cs"/>
                        </a:rPr>
                        <a:t>This Module holds RISC-V Compressed (C-Extension) Instructions.</a:t>
                      </a:r>
                      <a:r>
                        <a:rPr lang="en-GB" sz="1200" b="0" i="0" kern="1200" dirty="0">
                          <a:solidFill>
                            <a:schemeClr val="tx1"/>
                          </a:solidFill>
                          <a:effectLst/>
                          <a:latin typeface="Roboto" panose="02000000000000000000"/>
                          <a:ea typeface="+mn-ea"/>
                          <a:cs typeface="+mn-cs"/>
                        </a:rPr>
                        <a:t> To use the RISC-V Compressed instructions, </a:t>
                      </a:r>
                      <a:br>
                        <a:rPr lang="en-GB" sz="1200" b="0" i="0" kern="1200" dirty="0">
                          <a:solidFill>
                            <a:schemeClr val="tx1"/>
                          </a:solidFill>
                          <a:effectLst/>
                          <a:latin typeface="Roboto" panose="02000000000000000000"/>
                          <a:ea typeface="+mn-ea"/>
                          <a:cs typeface="+mn-cs"/>
                        </a:rPr>
                      </a:br>
                      <a:r>
                        <a:rPr lang="en-GB" sz="1200" b="0" i="1" kern="1200" dirty="0">
                          <a:solidFill>
                            <a:schemeClr val="tx1"/>
                          </a:solidFill>
                          <a:effectLst/>
                          <a:latin typeface="Courier New" panose="02070309020205020404" pitchFamily="49" charset="0"/>
                          <a:ea typeface="+mn-ea"/>
                          <a:cs typeface="Courier New" panose="02070309020205020404" pitchFamily="49" charset="0"/>
                        </a:rPr>
                        <a:t>useCompressed</a:t>
                      </a:r>
                      <a:r>
                        <a:rPr lang="en-GB" sz="1200" b="0" i="0" kern="1200" dirty="0">
                          <a:solidFill>
                            <a:schemeClr val="tx1"/>
                          </a:solidFill>
                          <a:effectLst/>
                          <a:latin typeface="Roboto" panose="02000000000000000000"/>
                          <a:ea typeface="+mn-ea"/>
                          <a:cs typeface="+mn-cs"/>
                        </a:rPr>
                        <a:t> [Bool], which is present in Rocket-Chip config file, should be true.</a:t>
                      </a:r>
                    </a:p>
                  </a:txBody>
                  <a:tcPr/>
                </a:tc>
                <a:extLst>
                  <a:ext uri="{0D108BD9-81ED-4DB2-BD59-A6C34878D82A}">
                    <a16:rowId xmlns:a16="http://schemas.microsoft.com/office/drawing/2014/main" val="4101102659"/>
                  </a:ext>
                </a:extLst>
              </a:tr>
              <a:tr h="493364">
                <a:tc>
                  <a:txBody>
                    <a:bodyPr/>
                    <a:lstStyle/>
                    <a:p>
                      <a:r>
                        <a:rPr lang="en-GB" sz="1200" dirty="0">
                          <a:solidFill>
                            <a:schemeClr val="tx1"/>
                          </a:solidFill>
                          <a:latin typeface="Roboto" panose="02000000000000000000"/>
                        </a:rPr>
                        <a:t>Immediate Generation</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Immediate generation module generates immediate for instructions of RISC-V. This module is located in RocketCore.scala</a:t>
                      </a:r>
                      <a:br>
                        <a:rPr lang="en-GB" sz="1200" b="0" i="0" kern="1200" dirty="0">
                          <a:solidFill>
                            <a:schemeClr val="tx1"/>
                          </a:solidFill>
                          <a:effectLst/>
                          <a:latin typeface="Roboto" panose="02000000000000000000"/>
                          <a:ea typeface="+mn-ea"/>
                          <a:cs typeface="+mn-cs"/>
                        </a:rPr>
                      </a:br>
                      <a:r>
                        <a:rPr lang="en-GB" sz="1200" b="0" i="0" kern="1200" dirty="0">
                          <a:solidFill>
                            <a:schemeClr val="tx1"/>
                          </a:solidFill>
                          <a:effectLst/>
                          <a:latin typeface="Roboto" panose="02000000000000000000"/>
                          <a:ea typeface="+mn-ea"/>
                          <a:cs typeface="+mn-cs"/>
                        </a:rPr>
                        <a:t> and returns immediate bits depending upon the size of ISA [31:0] or [63:0].</a:t>
                      </a:r>
                    </a:p>
                  </a:txBody>
                  <a:tcPr/>
                </a:tc>
                <a:extLst>
                  <a:ext uri="{0D108BD9-81ED-4DB2-BD59-A6C34878D82A}">
                    <a16:rowId xmlns:a16="http://schemas.microsoft.com/office/drawing/2014/main" val="3227764887"/>
                  </a:ext>
                </a:extLst>
              </a:tr>
              <a:tr h="493364">
                <a:tc>
                  <a:txBody>
                    <a:bodyPr/>
                    <a:lstStyle/>
                    <a:p>
                      <a:r>
                        <a:rPr lang="en-GB" sz="1200" dirty="0">
                          <a:solidFill>
                            <a:schemeClr val="tx1"/>
                          </a:solidFill>
                          <a:latin typeface="Roboto" panose="02000000000000000000"/>
                        </a:rPr>
                        <a:t>Instruction Decode</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This module decodes instructions for RISC-V which come from Instruction Memory. </a:t>
                      </a:r>
                    </a:p>
                  </a:txBody>
                  <a:tcPr/>
                </a:tc>
                <a:extLst>
                  <a:ext uri="{0D108BD9-81ED-4DB2-BD59-A6C34878D82A}">
                    <a16:rowId xmlns:a16="http://schemas.microsoft.com/office/drawing/2014/main" val="2066059283"/>
                  </a:ext>
                </a:extLst>
              </a:tr>
              <a:tr h="696514">
                <a:tc>
                  <a:txBody>
                    <a:bodyPr/>
                    <a:lstStyle/>
                    <a:p>
                      <a:r>
                        <a:rPr lang="en-US" sz="1200" kern="1200" dirty="0">
                          <a:solidFill>
                            <a:schemeClr val="tx1"/>
                          </a:solidFill>
                          <a:effectLst/>
                          <a:latin typeface="Roboto" panose="02000000000000000000"/>
                          <a:ea typeface="+mn-ea"/>
                          <a:cs typeface="+mn-cs"/>
                        </a:rPr>
                        <a:t>Scoreboard</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RocketCore.scala.</a:t>
                      </a:r>
                    </a:p>
                  </a:txBody>
                  <a:tcPr/>
                </a:tc>
                <a:extLst>
                  <a:ext uri="{0D108BD9-81ED-4DB2-BD59-A6C34878D82A}">
                    <a16:rowId xmlns:a16="http://schemas.microsoft.com/office/drawing/2014/main" val="2369511597"/>
                  </a:ext>
                </a:extLst>
              </a:tr>
              <a:tr h="528798">
                <a:tc>
                  <a:txBody>
                    <a:bodyPr/>
                    <a:lstStyle/>
                    <a:p>
                      <a:r>
                        <a:rPr lang="en-US" sz="1200" kern="1200" dirty="0">
                          <a:solidFill>
                            <a:schemeClr val="tx1"/>
                          </a:solidFill>
                          <a:effectLst/>
                          <a:latin typeface="Roboto" panose="02000000000000000000"/>
                          <a:ea typeface="+mn-ea"/>
                          <a:cs typeface="+mn-cs"/>
                        </a:rPr>
                        <a:t>CSR</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Control and Status Register (CSR) module contains control registers to enable and handle different interrupts and exceptions.</a:t>
                      </a:r>
                      <a:endParaRPr lang="en-US" sz="1200" strike="sngStrik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2094550172"/>
                  </a:ext>
                </a:extLst>
              </a:tr>
              <a:tr h="493364">
                <a:tc>
                  <a:txBody>
                    <a:bodyPr/>
                    <a:lstStyle/>
                    <a:p>
                      <a:r>
                        <a:rPr lang="en-US" sz="1200" kern="1200" dirty="0">
                          <a:solidFill>
                            <a:schemeClr val="tx1"/>
                          </a:solidFill>
                          <a:effectLst/>
                          <a:latin typeface="Roboto" panose="02000000000000000000"/>
                          <a:ea typeface="+mn-ea"/>
                          <a:cs typeface="+mn-cs"/>
                        </a:rPr>
                        <a:t>Breakpoint</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A breakpoint is a location in executable code at which the operating system stops execution and breaks into </a:t>
                      </a:r>
                    </a:p>
                    <a:p>
                      <a:r>
                        <a:rPr lang="en-US" sz="1200" kern="1200" dirty="0">
                          <a:solidFill>
                            <a:schemeClr val="tx1"/>
                          </a:solidFill>
                          <a:effectLst/>
                          <a:latin typeface="Roboto" panose="02000000000000000000"/>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661630" y="552800"/>
            <a:ext cx="5603336" cy="540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Decode Modules Description</a:t>
            </a:r>
            <a:endParaRPr lang="en-US" sz="1800" b="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25716"/>
            <a:ext cx="1975007" cy="75448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AA6745-7474-4DE3-8FD5-7D4556E5F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1530</TotalTime>
  <Words>3398</Words>
  <Application>Microsoft Office PowerPoint</Application>
  <PresentationFormat>Widescreen</PresentationFormat>
  <Paragraphs>310</Paragraphs>
  <Slides>45</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Calibri Light</vt:lpstr>
      <vt:lpstr>Cambria Math</vt:lpstr>
      <vt:lpstr>Courier New</vt:lpstr>
      <vt:lpstr>Proxima Nova A Extra Condensed </vt:lpstr>
      <vt:lpstr>Ravie</vt:lpstr>
      <vt:lpstr>Roboto</vt:lpstr>
      <vt:lpstr>Roboto Medium</vt:lpstr>
      <vt:lpstr>Rockwell</vt:lpstr>
      <vt:lpstr>Office Theme</vt:lpstr>
      <vt:lpstr>PowerPoint Presentation</vt:lpstr>
      <vt:lpstr>PowerPoint Presentation</vt:lpstr>
      <vt:lpstr>Outline</vt:lpstr>
      <vt:lpstr>Methodology</vt:lpstr>
      <vt:lpstr>Basics of Rocket-Chip</vt:lpstr>
      <vt:lpstr>Rocket-Chip Overview</vt:lpstr>
      <vt:lpstr>Rocket-Core Micro-Architecture</vt:lpstr>
      <vt:lpstr>Rocket-Chip Modules Description</vt:lpstr>
      <vt:lpstr>PowerPoint Presentation</vt:lpstr>
      <vt:lpstr>PowerPoint Presentation</vt:lpstr>
      <vt:lpstr>De-constructing Software Architecture Rocket-Chip</vt:lpstr>
      <vt:lpstr>Code Complexity</vt:lpstr>
      <vt:lpstr>Our Approach </vt:lpstr>
      <vt:lpstr>Code Hierarchy</vt:lpstr>
      <vt:lpstr>Class Diagram Explanation</vt:lpstr>
      <vt:lpstr>Object Oriented Code of Rocket-Chip</vt:lpstr>
      <vt:lpstr>Putting it all Together (MASS: Hardware and Software)</vt:lpstr>
      <vt:lpstr>PowerPoint Presentation</vt:lpstr>
      <vt:lpstr>PowerPoint Presentation</vt:lpstr>
      <vt:lpstr>PowerPoint Presentation</vt:lpstr>
      <vt:lpstr>PowerPoint Presentation</vt:lpstr>
      <vt:lpstr>PowerPoint Presentation</vt:lpstr>
      <vt:lpstr>PowerPoint Presentation</vt:lpstr>
      <vt:lpstr>MASS Document of Rocket-Chip</vt:lpstr>
      <vt:lpstr>How did we do it?</vt:lpstr>
      <vt:lpstr>Rocket-Core MASS Document</vt:lpstr>
      <vt:lpstr>Aghaaz (آغاز) SoC The Beginning</vt:lpstr>
      <vt:lpstr>Specifications of Aghaaz (آغاز) SoC</vt:lpstr>
      <vt:lpstr>Configuring the Aghaaz SoC and Core</vt:lpstr>
      <vt:lpstr>Configuring Aghaaz Core in Rocket-Chip</vt:lpstr>
      <vt:lpstr>Configuring RV32IMC Core</vt:lpstr>
      <vt:lpstr>Aghaaz Core Params</vt:lpstr>
      <vt:lpstr>Configuring the icache and dcache in  Aghaaz Core</vt:lpstr>
      <vt:lpstr>Data Cache Parameters</vt:lpstr>
      <vt:lpstr>Blocks of Core</vt:lpstr>
      <vt:lpstr>How did we know, which parameter is doing what?</vt:lpstr>
      <vt:lpstr>Blocks of Tile</vt:lpstr>
      <vt:lpstr>Initializing Aghaz Core to Default Configuration</vt:lpstr>
      <vt:lpstr>Customizing AghazCore to 32-bit Configuration</vt:lpstr>
      <vt:lpstr>Blocks of SoC</vt:lpstr>
      <vt:lpstr>At this point our Aghaaz SoC is successfully configured and ready to be built</vt:lpstr>
      <vt:lpstr>Configuring an SoC to your Requirements in a quick process by means of this MASS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168</cp:revision>
  <dcterms:created xsi:type="dcterms:W3CDTF">2020-11-10T07:27:53Z</dcterms:created>
  <dcterms:modified xsi:type="dcterms:W3CDTF">2020-11-12T16:59:57Z</dcterms:modified>
</cp:coreProperties>
</file>